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86" r:id="rId2"/>
    <p:sldId id="287" r:id="rId3"/>
    <p:sldId id="281" r:id="rId4"/>
    <p:sldId id="820" r:id="rId5"/>
    <p:sldId id="292" r:id="rId6"/>
    <p:sldId id="818" r:id="rId7"/>
    <p:sldId id="819" r:id="rId8"/>
    <p:sldId id="294" r:id="rId9"/>
    <p:sldId id="810" r:id="rId10"/>
    <p:sldId id="811" r:id="rId11"/>
    <p:sldId id="295" r:id="rId12"/>
    <p:sldId id="812" r:id="rId13"/>
    <p:sldId id="813" r:id="rId14"/>
    <p:sldId id="296" r:id="rId15"/>
    <p:sldId id="814" r:id="rId16"/>
    <p:sldId id="815" r:id="rId17"/>
    <p:sldId id="297" r:id="rId18"/>
    <p:sldId id="816" r:id="rId19"/>
    <p:sldId id="817" r:id="rId20"/>
    <p:sldId id="298" r:id="rId21"/>
    <p:sldId id="840" r:id="rId22"/>
    <p:sldId id="293" r:id="rId23"/>
    <p:sldId id="821" r:id="rId24"/>
    <p:sldId id="301" r:id="rId25"/>
    <p:sldId id="299" r:id="rId26"/>
    <p:sldId id="303" r:id="rId27"/>
    <p:sldId id="809" r:id="rId28"/>
    <p:sldId id="304" r:id="rId29"/>
    <p:sldId id="285" r:id="rId30"/>
    <p:sldId id="283" r:id="rId31"/>
    <p:sldId id="309" r:id="rId32"/>
    <p:sldId id="305" r:id="rId33"/>
    <p:sldId id="307" r:id="rId34"/>
    <p:sldId id="847" r:id="rId35"/>
    <p:sldId id="308" r:id="rId36"/>
    <p:sldId id="310" r:id="rId37"/>
    <p:sldId id="848" r:id="rId38"/>
    <p:sldId id="822" r:id="rId39"/>
    <p:sldId id="828" r:id="rId40"/>
    <p:sldId id="829" r:id="rId41"/>
    <p:sldId id="830" r:id="rId42"/>
    <p:sldId id="282" r:id="rId43"/>
    <p:sldId id="263" r:id="rId44"/>
    <p:sldId id="257" r:id="rId45"/>
    <p:sldId id="262" r:id="rId46"/>
    <p:sldId id="258" r:id="rId47"/>
    <p:sldId id="276" r:id="rId48"/>
    <p:sldId id="275" r:id="rId49"/>
    <p:sldId id="264" r:id="rId50"/>
    <p:sldId id="265" r:id="rId51"/>
    <p:sldId id="266" r:id="rId52"/>
    <p:sldId id="273" r:id="rId53"/>
    <p:sldId id="272" r:id="rId54"/>
    <p:sldId id="267" r:id="rId55"/>
    <p:sldId id="823" r:id="rId56"/>
    <p:sldId id="268" r:id="rId57"/>
    <p:sldId id="271" r:id="rId58"/>
    <p:sldId id="277" r:id="rId59"/>
    <p:sldId id="270" r:id="rId60"/>
    <p:sldId id="824" r:id="rId61"/>
    <p:sldId id="825" r:id="rId62"/>
    <p:sldId id="826" r:id="rId63"/>
    <p:sldId id="827" r:id="rId64"/>
    <p:sldId id="278" r:id="rId65"/>
    <p:sldId id="280" r:id="rId66"/>
    <p:sldId id="291" r:id="rId67"/>
    <p:sldId id="850" r:id="rId68"/>
    <p:sldId id="320" r:id="rId69"/>
    <p:sldId id="851" r:id="rId70"/>
    <p:sldId id="312" r:id="rId71"/>
    <p:sldId id="321" r:id="rId72"/>
    <p:sldId id="852" r:id="rId73"/>
    <p:sldId id="313" r:id="rId74"/>
    <p:sldId id="314" r:id="rId75"/>
    <p:sldId id="853" r:id="rId76"/>
    <p:sldId id="315" r:id="rId77"/>
    <p:sldId id="855" r:id="rId78"/>
    <p:sldId id="854" r:id="rId79"/>
    <p:sldId id="316" r:id="rId80"/>
    <p:sldId id="856" r:id="rId81"/>
    <p:sldId id="831" r:id="rId82"/>
    <p:sldId id="857" r:id="rId83"/>
    <p:sldId id="858" r:id="rId84"/>
    <p:sldId id="834" r:id="rId85"/>
    <p:sldId id="322" r:id="rId86"/>
    <p:sldId id="838" r:id="rId87"/>
    <p:sldId id="839" r:id="rId88"/>
    <p:sldId id="324" r:id="rId89"/>
    <p:sldId id="323" r:id="rId90"/>
    <p:sldId id="842" r:id="rId91"/>
    <p:sldId id="844" r:id="rId92"/>
    <p:sldId id="845" r:id="rId93"/>
    <p:sldId id="846" r:id="rId9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 autoAdjust="0"/>
    <p:restoredTop sz="80000" autoAdjust="0"/>
  </p:normalViewPr>
  <p:slideViewPr>
    <p:cSldViewPr snapToGrid="0">
      <p:cViewPr varScale="1">
        <p:scale>
          <a:sx n="65" d="100"/>
          <a:sy n="65" d="100"/>
        </p:scale>
        <p:origin x="3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803463425767432"/>
          <c:y val="4.0860994939947208E-2"/>
          <c:w val="0.54119289436646512"/>
          <c:h val="0.8749216907535108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1B1-42DA-AF1E-388B6E56169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1B1-42DA-AF1E-388B6E56169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1B1-42DA-AF1E-388B6E56169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1B1-42DA-AF1E-388B6E56169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1B1-42DA-AF1E-388B6E56169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B1-42DA-AF1E-388B6E56169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Utilizada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61B1-42DA-AF1E-388B6E561691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0.51</c:v>
                </c:pt>
                <c:pt idx="1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61B1-42DA-AF1E-388B6E56169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971661151051768"/>
          <c:y val="0.14585214938485588"/>
          <c:w val="0.12120126288561756"/>
          <c:h val="0.229638331933763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93997489444254"/>
          <c:y val="4.0860994939947208E-2"/>
          <c:w val="0.54130244588991594"/>
          <c:h val="0.8779956877631661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Não utilizada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7D-4AA0-B011-47596D27CE0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7D-4AA0-B011-47596D27CE0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7D-4AA0-B011-47596D27CE0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7D-4AA0-B011-47596D27CE0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A7D-4AA0-B011-47596D27CE0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0.49</c:v>
                </c:pt>
                <c:pt idx="1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A7D-4AA0-B011-47596D27CE0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Institucional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0.1479</c:v>
                </c:pt>
                <c:pt idx="1">
                  <c:v>0.15922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A7D-4AA0-B011-47596D27CE0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HIS e HMP</c:v>
                </c:pt>
              </c:strCache>
            </c:strRef>
          </c:tx>
          <c:spPr>
            <a:solidFill>
              <a:schemeClr val="accent5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A7D-4AA0-B011-47596D27CE0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0.21420000000000003</c:v>
                </c:pt>
                <c:pt idx="1">
                  <c:v>0.12692000000000001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A7D-4AA0-B011-47596D27CE07}"/>
            </c:ext>
          </c:extLst>
        </c:ser>
        <c:ser>
          <c:idx val="4"/>
          <c:order val="3"/>
          <c:tx>
            <c:strRef>
              <c:f>Sheet1!$A$5</c:f>
              <c:strCache>
                <c:ptCount val="1"/>
                <c:pt idx="0">
                  <c:v>Médio e alto padrão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0A7D-4AA0-B011-47596D27CE07}"/>
              </c:ext>
            </c:extLst>
          </c:dPt>
          <c:dLbls>
            <c:dLbl>
              <c:idx val="1"/>
              <c:layout>
                <c:manualLayout>
                  <c:x val="1.2077294685990338E-3"/>
                  <c:y val="-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0.10199999999999999</c:v>
                </c:pt>
                <c:pt idx="1">
                  <c:v>2.5840000000000002E-2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A7D-4AA0-B011-47596D27CE07}"/>
            </c:ext>
          </c:extLst>
        </c:ser>
        <c:ser>
          <c:idx val="3"/>
          <c:order val="4"/>
          <c:tx>
            <c:strRef>
              <c:f>Sheet1!$A$6</c:f>
              <c:strCache>
                <c:ptCount val="1"/>
                <c:pt idx="0">
                  <c:v>Assentamentos precários e moradias irregulares</c:v>
                </c:pt>
              </c:strCache>
            </c:strRef>
          </c:tx>
          <c:spPr>
            <a:solidFill>
              <a:schemeClr val="accent4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0A7D-4AA0-B011-47596D27CE0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0A7D-4AA0-B011-47596D27CE07}"/>
                </c:ext>
              </c:extLst>
            </c:dLbl>
            <c:dLbl>
              <c:idx val="1"/>
              <c:layout>
                <c:manualLayout>
                  <c:x val="-1.2077294685991224E-3"/>
                  <c:y val="-2.918642495710514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  <c:pt idx="0">
                  <c:v>0</c:v>
                </c:pt>
                <c:pt idx="1">
                  <c:v>6.4600000000000005E-2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0A7D-4AA0-B011-47596D27CE07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Outros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lt1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-8.856580457753038E-17"/>
                  <c:y val="0.137176197298394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0A7D-4AA0-B011-47596D27CE0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0A7D-4AA0-B011-47596D27CE07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>
                        <a:lumMod val="1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Uso de ZEIS 3</c:v>
                </c:pt>
                <c:pt idx="1">
                  <c:v>Uso de ZEIS 2</c:v>
                </c:pt>
              </c:strCache>
            </c:strRef>
          </c:cat>
          <c:val>
            <c:numRef>
              <c:f>Sheet1!$B$7:$C$7</c:f>
              <c:numCache>
                <c:formatCode>General</c:formatCode>
                <c:ptCount val="2"/>
                <c:pt idx="0">
                  <c:v>4.5899999999999996E-2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0A7D-4AA0-B011-47596D27CE0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468865944"/>
        <c:axId val="468862336"/>
      </c:barChart>
      <c:valAx>
        <c:axId val="46886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5944"/>
        <c:crosses val="autoZero"/>
        <c:crossBetween val="between"/>
      </c:valAx>
      <c:catAx>
        <c:axId val="4688659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688623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D2C288-BA46-4D31-9119-E1315152BA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A1113F-67AF-4043-8ABB-C652BB4278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FC2E-717A-4DE5-BFE9-8E22B48B2648}" type="datetimeFigureOut">
              <a:rPr lang="pt-BR" smtClean="0"/>
              <a:t>02/06/2020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8D7CE-96C8-4589-8613-F7672B3181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71C39-17E9-474F-8B17-AC6C128090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365F3-B3CE-472B-8E74-6086D4EE736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65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074CB-4368-43C2-B2D8-34C10EAE1F01}" type="datetimeFigureOut">
              <a:rPr lang="pt-BR" smtClean="0"/>
              <a:t>02/06/2020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67D6F-D4E7-4493-AFE1-D09DC435C8C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355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tarde, tudo bem pessoal? Gostaria de agradecer novamente a banca por ter aceitado o convite e também gostaria de agradecer quem está aqui presente, mesmo que virtualmente </a:t>
            </a:r>
            <a:r>
              <a:rPr lang="pt-BR" dirty="0">
                <a:sym typeface="Wingdings" panose="05000000000000000000" pitchFamily="2" charset="2"/>
              </a:rPr>
              <a:t></a:t>
            </a:r>
          </a:p>
          <a:p>
            <a:r>
              <a:rPr lang="pt-BR" dirty="0">
                <a:sym typeface="Wingdings" panose="05000000000000000000" pitchFamily="2" charset="2"/>
              </a:rPr>
              <a:t>O título da minha dissertação é: As ZEIS e o acesso à cidade: o impacto das ZEIS na desigualdade da habitação por promoção privada em São Paulo.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602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Que, por sua vez, é diferenciado para a classe logo abaixo e que, de certo modo, consegue pagar o valor ofertado.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342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a cidade tem uma nova configuração novamente, com a classe média se mudando.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29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sua vez, a classe baixa também se muda, mudando novamente a configuração da cidade.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15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isso, Pedro Abramo chama esse processo de cidade caleidoscópica. Na qual cada mudança traz uma configuração e imagem da cidade totalmente diferente.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631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traçar alguns paralelos dessa teoria com estudos empíricos que analisaram os lançamentos no município de São Paulo. </a:t>
            </a:r>
          </a:p>
          <a:p>
            <a:r>
              <a:rPr lang="pt-BR" dirty="0"/>
              <a:t>Primeiro, Haddad e sua equipe analisaram os lançamentos de 1987 e verificaram que haviam empreendimentos que  tinham valores acima da renda média familiar do bairro. No mesmo estudo, viram que 10 anos depois o perfil dos bairros mudou para famílias com renda mais alta.</a:t>
            </a:r>
          </a:p>
          <a:p>
            <a:r>
              <a:rPr lang="pt-BR" dirty="0"/>
              <a:t>Haddad e Meyer discutiram em 2007 que 1/3 dos lançamentos em 2006 foram direcionados para famílias de alta renda, mesmo sem haver algum déficit habitacional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636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Também podemos traçar um paralelo com o Minha Casa, Minha Vida. Mas antes disso, vamos passar bem rápido pelas suas definições. </a:t>
            </a:r>
          </a:p>
          <a:p>
            <a:endParaRPr lang="pt-BR" dirty="0"/>
          </a:p>
          <a:p>
            <a:r>
              <a:rPr lang="pt-BR" dirty="0"/>
              <a:t>O programa foi lançado em 2009 para aquecer o setor da construção civil através de crédito tanto para a construção quanto para compra.</a:t>
            </a:r>
          </a:p>
          <a:p>
            <a:r>
              <a:rPr lang="pt-BR" dirty="0"/>
              <a:t>Ele teve três fases, sendo 2009 a 2011, 2011 a 2014 e 2016 a 2018.</a:t>
            </a:r>
          </a:p>
          <a:p>
            <a:endParaRPr lang="pt-BR" dirty="0"/>
          </a:p>
          <a:p>
            <a:r>
              <a:rPr lang="pt-BR" dirty="0"/>
              <a:t>Os créditos e subsídios variavam de acordo com a renda da familia, a qual era classificada em três faixas: 1 (até 3SM), 2 (de 3 a 6SM) e 3 (de 6 a 10SM)</a:t>
            </a:r>
          </a:p>
          <a:p>
            <a:endParaRPr lang="pt-BR" dirty="0"/>
          </a:p>
          <a:p>
            <a:r>
              <a:rPr lang="pt-BR" dirty="0"/>
              <a:t>O nosso paralelo com a cidade caleidoscópica, com o foco nas classes mais altas, é em relação às metas e contratações.  Vemos com as barras preenchidas as contratações e em pontilhado as metas estabelecidas para cada fase no Brasil todo.  Apesar de no início haver um foco maior do governo (até na segunda fase) de haver mais UHs para a faixa 1, o incorporadores/construtoras focaram nas faixas 2  e 3.</a:t>
            </a:r>
          </a:p>
          <a:p>
            <a:endParaRPr lang="pt-BR" dirty="0"/>
          </a:p>
          <a:p>
            <a:r>
              <a:rPr lang="pt-BR" dirty="0"/>
              <a:t>Além disso, quando comparamos com o déficit habitacional e o quanto as metas atendiam, vemos que as próprias metas não correspondiam com os déficits.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67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\asec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46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das hipóteses levantada por Santoro e </a:t>
            </a:r>
            <a:r>
              <a:rPr lang="pt-BR" dirty="0" err="1"/>
              <a:t>Borrelli</a:t>
            </a:r>
            <a:r>
              <a:rPr lang="pt-BR" dirty="0"/>
              <a:t> é a que a produção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2EA96-A070-4D14-AD41-BACCE2ECDF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15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547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24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Bom, a discussão hoje vai seguir a seguinte agenda, para tentar explicar um pouco o que estudamos. Então vamos discutir a contextualização, a metodologia, os resultados e a discussão final do trabalho.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558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calcular a mediana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223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09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em contextualização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952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Focando no mercado imobiliário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8175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Pedro Abramo discute que em cidades da América Latina, os incorporadores tendem 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10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focar na alta renda, mesmo não havendo um déficit habitacional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176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8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tanto, eles induzem a demanda através de diferenciais nos seus empreendimentos. sendo tanto com amenidades, como condomínios clube, quanto com localizações diferenciadas. No nosso exemplo, vamos imaginar que selecionaram uma nova localização e que adicionaram um wine bar ao condomínio, super chique. E que a classe média que morava nessa área resolveu ir pro interior.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50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Vendo o diferencial dessa nova oferta, a classe alta tende a se mudar, com o receio de ficar para trás (FOMO). Assim, eles deixam um vazio urbano.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67D6F-D4E7-4493-AFE1-D09DC435C8C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5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5A59-57A4-46A7-B53F-696BD928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E080C-C353-4A83-90A5-55A811C0C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52A6-BE0C-466A-8DA0-3D83BFC55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6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50222-2B8A-472E-9B00-89499DDCF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6B650-493C-4E33-8DF4-E6844FD41E15}"/>
              </a:ext>
            </a:extLst>
          </p:cNvPr>
          <p:cNvSpPr/>
          <p:nvPr userDrawn="1"/>
        </p:nvSpPr>
        <p:spPr>
          <a:xfrm>
            <a:off x="-1" y="0"/>
            <a:ext cx="505975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C46B4F-EA50-416B-9C22-0CBAF67EDC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612" y="1136073"/>
            <a:ext cx="3932237" cy="55472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7CA29-AFB2-4BC4-A493-2B524172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3810"/>
            <a:ext cx="3932237" cy="8460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DFC7-9806-42C1-8347-89038D84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773" y="190407"/>
            <a:ext cx="6172200" cy="64928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5724C8B-94F3-466D-BD6F-111308FF6CA9}"/>
              </a:ext>
            </a:extLst>
          </p:cNvPr>
          <p:cNvSpPr txBox="1">
            <a:spLocks/>
          </p:cNvSpPr>
          <p:nvPr userDrawn="1"/>
        </p:nvSpPr>
        <p:spPr>
          <a:xfrm>
            <a:off x="11478827" y="6310312"/>
            <a:ext cx="579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705988A-D0C6-47CE-AE5C-3686A72955F8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85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9EFC-A283-4338-990A-0F0E5D0E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6624B-027B-478A-8EF7-CCD2E306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39182-A7AE-4997-B092-38816D67ABB1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5B3840-B575-42CA-BC5D-1D9ADFCD3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55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4562475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8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F5B069-60A9-4244-B43A-A50C0AA7B5C4}"/>
              </a:ext>
            </a:extLst>
          </p:cNvPr>
          <p:cNvSpPr/>
          <p:nvPr userDrawn="1"/>
        </p:nvSpPr>
        <p:spPr>
          <a:xfrm>
            <a:off x="0" y="5121274"/>
            <a:ext cx="12192000" cy="17367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41B49-41A5-454B-86D8-E9DCD38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88764"/>
            <a:ext cx="10515600" cy="2852737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34E90-E948-49CE-A3BD-06D2C5C18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41502"/>
            <a:ext cx="10515600" cy="1052786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E826-073B-4326-8EE9-33C72B25B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8D7E93-5A6F-41A6-8E4A-0E0A4D06617F}"/>
              </a:ext>
            </a:extLst>
          </p:cNvPr>
          <p:cNvCxnSpPr/>
          <p:nvPr userDrawn="1"/>
        </p:nvCxnSpPr>
        <p:spPr>
          <a:xfrm>
            <a:off x="831850" y="4014513"/>
            <a:ext cx="10515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27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BB95D-4A6F-45CB-B3AC-F8C5AA334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C3253-40FA-461C-AD21-74843C4E0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2976"/>
            <a:ext cx="5181600" cy="551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8B7F7-47DE-487E-9D8E-C7C377BD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D24FCC-D973-4294-8548-3A03DB38D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D738ED-199B-4093-8D63-37F78A420C53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3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157382"/>
            <a:ext cx="3420000" cy="55180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157383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157382"/>
            <a:ext cx="3420000" cy="5518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55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39CB-63B6-4915-B30A-39D8BA085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DA8B9-597F-46D5-8314-2776CD9BA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3C124-8B20-4D8D-B4A1-7D8981B7B9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199" y="1981294"/>
            <a:ext cx="3420000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2AFAAC7-01FE-439F-A095-7C61F7B279F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6000" y="1981293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93C5E56-3933-4D4C-A8F5-C9106982C7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3800" y="1981292"/>
            <a:ext cx="3420000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613188-C102-4C55-8000-1A0613B652A7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3A7DC94-0CB5-4BFE-84FE-BA90524CF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98B2A9-5A59-4A92-BCED-9A13AC52F8B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34594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1CEFC0A-25C4-42F5-A2CB-C65F5EE5FA8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385205" y="1157382"/>
            <a:ext cx="341841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5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ED11BE-02E2-439F-A133-F80F7FAB5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1294"/>
            <a:ext cx="5157787" cy="4694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6CCD2-1D61-4690-8D78-9F60A084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563"/>
            <a:ext cx="10515600" cy="8472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B0E96-0192-418E-8BED-B2139DEE8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5738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405AF-F5DB-467C-A8D7-584FD3922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5738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E40A6-DE3D-487F-9604-6C1186946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81294"/>
            <a:ext cx="5183188" cy="4694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36D508-349E-4F2E-BD3E-7E98F5DDC9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ACA1F6-D2AE-4998-9639-B38C378C2269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25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8373-6C8E-4A58-8B8F-7EECAA83C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C3CCA-D5A8-4702-96F7-9DC9C007B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4429F4-409C-48D2-8B75-A61BF89C5E0D}"/>
              </a:ext>
            </a:extLst>
          </p:cNvPr>
          <p:cNvSpPr/>
          <p:nvPr userDrawn="1"/>
        </p:nvSpPr>
        <p:spPr>
          <a:xfrm>
            <a:off x="-1" y="182563"/>
            <a:ext cx="360000" cy="84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28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056F8-B730-45AA-81B8-4EA4586C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3"/>
            <a:ext cx="10515600" cy="847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6473E-F6F8-4CB1-837A-2EF53511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975"/>
            <a:ext cx="10515600" cy="5512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D2F5-E39E-4423-857F-A78FC8F3D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827" y="6310312"/>
            <a:ext cx="5792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5988A-D0C6-47CE-AE5C-3686A72955F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33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57" r:id="rId6"/>
    <p:sldLayoutId id="2147483658" r:id="rId7"/>
    <p:sldLayoutId id="2147483653" r:id="rId8"/>
    <p:sldLayoutId id="2147483654" r:id="rId9"/>
    <p:sldLayoutId id="2147483655" r:id="rId10"/>
    <p:sldLayoutId id="21474836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streetmap.org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creativecommons.org/licenses/by/3.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tamen.com/" TargetMode="External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hyperlink" Target="http://creativecommons.org/licenses/by-sa/3.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.xml"/><Relationship Id="rId6" Type="http://schemas.openxmlformats.org/officeDocument/2006/relationships/image" Target="../media/image7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5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://creativecommons.org/licenses/by-sa/3.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streetmap.org/" TargetMode="External"/><Relationship Id="rId5" Type="http://schemas.openxmlformats.org/officeDocument/2006/relationships/hyperlink" Target="http://creativecommons.org/licenses/by/3.0" TargetMode="External"/><Relationship Id="rId4" Type="http://schemas.openxmlformats.org/officeDocument/2006/relationships/hyperlink" Target="http://stamen.com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E618F8-6235-4889-AB47-1EFADFB8A68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57"/>
          <a:stretch/>
        </p:blipFill>
        <p:spPr>
          <a:xfrm>
            <a:off x="0" y="3542616"/>
            <a:ext cx="12192000" cy="331538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6831C-DBC2-4E9F-8BE7-5E424BDB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4551037"/>
            <a:ext cx="5021782" cy="1869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b="1" dirty="0">
                <a:solidFill>
                  <a:srgbClr val="000000"/>
                </a:solidFill>
              </a:rPr>
              <a:t>As ZEIS e o </a:t>
            </a:r>
            <a:r>
              <a:rPr lang="pt-BR" sz="2500" b="1" dirty="0">
                <a:solidFill>
                  <a:srgbClr val="000000"/>
                </a:solidFill>
              </a:rPr>
              <a:t>acesso</a:t>
            </a:r>
            <a:r>
              <a:rPr lang="en-US" sz="2500" b="1" dirty="0">
                <a:solidFill>
                  <a:srgbClr val="000000"/>
                </a:solidFill>
              </a:rPr>
              <a:t> à </a:t>
            </a:r>
            <a:r>
              <a:rPr lang="en-US" sz="2500" b="1" dirty="0" err="1">
                <a:solidFill>
                  <a:srgbClr val="000000"/>
                </a:solidFill>
              </a:rPr>
              <a:t>cidade</a:t>
            </a:r>
            <a:r>
              <a:rPr lang="en-US" sz="2500" b="1" dirty="0">
                <a:solidFill>
                  <a:srgbClr val="000000"/>
                </a:solidFill>
              </a:rPr>
              <a:t>: </a:t>
            </a:r>
            <a:br>
              <a:rPr lang="en-US" sz="2500" b="1" dirty="0">
                <a:solidFill>
                  <a:srgbClr val="000000"/>
                </a:solidFill>
              </a:rPr>
            </a:br>
            <a:r>
              <a:rPr lang="en-US" sz="2000" b="1" dirty="0">
                <a:solidFill>
                  <a:srgbClr val="000000"/>
                </a:solidFill>
              </a:rPr>
              <a:t>o </a:t>
            </a:r>
            <a:r>
              <a:rPr lang="en-US" sz="2000" b="1" dirty="0" err="1">
                <a:solidFill>
                  <a:srgbClr val="000000"/>
                </a:solidFill>
              </a:rPr>
              <a:t>impacto</a:t>
            </a:r>
            <a:r>
              <a:rPr lang="en-US" sz="2000" b="1" dirty="0">
                <a:solidFill>
                  <a:srgbClr val="000000"/>
                </a:solidFill>
              </a:rPr>
              <a:t> das ZEIS </a:t>
            </a:r>
            <a:r>
              <a:rPr lang="en-US" sz="2000" b="1" dirty="0" err="1">
                <a:solidFill>
                  <a:srgbClr val="000000"/>
                </a:solidFill>
              </a:rPr>
              <a:t>na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desigualdade</a:t>
            </a:r>
            <a:r>
              <a:rPr lang="en-US" sz="2000" b="1" dirty="0">
                <a:solidFill>
                  <a:srgbClr val="000000"/>
                </a:solidFill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</a:rPr>
              <a:t>habitação</a:t>
            </a:r>
            <a:r>
              <a:rPr lang="en-US" sz="2000" b="1" dirty="0">
                <a:solidFill>
                  <a:srgbClr val="000000"/>
                </a:solidFill>
              </a:rPr>
              <a:t> por </a:t>
            </a:r>
            <a:r>
              <a:rPr lang="en-US" sz="2000" b="1" dirty="0" err="1">
                <a:solidFill>
                  <a:srgbClr val="000000"/>
                </a:solidFill>
              </a:rPr>
              <a:t>promoção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privada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em</a:t>
            </a:r>
            <a:r>
              <a:rPr lang="en-US" sz="2000" b="1" dirty="0">
                <a:solidFill>
                  <a:srgbClr val="000000"/>
                </a:solidFill>
              </a:rPr>
              <a:t> São Paulo</a:t>
            </a:r>
            <a:endParaRPr lang="en-US" sz="2500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1E536-F67F-4F3A-98D5-FBDF5B526A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8698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500" dirty="0" err="1">
                <a:solidFill>
                  <a:srgbClr val="000000"/>
                </a:solidFill>
              </a:rPr>
              <a:t>Defesa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Mestrado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Ciências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Engenharia</a:t>
            </a:r>
            <a:r>
              <a:rPr lang="en-US" sz="1500" dirty="0">
                <a:solidFill>
                  <a:srgbClr val="000000"/>
                </a:solidFill>
              </a:rPr>
              <a:t> de </a:t>
            </a:r>
            <a:r>
              <a:rPr lang="en-US" sz="1500" dirty="0" err="1">
                <a:solidFill>
                  <a:srgbClr val="000000"/>
                </a:solidFill>
              </a:rPr>
              <a:t>Transportes</a:t>
            </a:r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>
                <a:solidFill>
                  <a:srgbClr val="000000"/>
                </a:solidFill>
              </a:rPr>
              <a:t>Beatriz Moura dos Santos</a:t>
            </a:r>
          </a:p>
          <a:p>
            <a:pPr algn="r"/>
            <a:endParaRPr lang="en-US" sz="1500" dirty="0">
              <a:solidFill>
                <a:srgbClr val="000000"/>
              </a:solidFill>
            </a:endParaRPr>
          </a:p>
          <a:p>
            <a:pPr algn="r"/>
            <a:r>
              <a:rPr lang="en-US" sz="1500" dirty="0" err="1">
                <a:solidFill>
                  <a:srgbClr val="000000"/>
                </a:solidFill>
              </a:rPr>
              <a:t>Orientadora</a:t>
            </a:r>
            <a:r>
              <a:rPr lang="en-US" sz="1500" dirty="0">
                <a:solidFill>
                  <a:srgbClr val="000000"/>
                </a:solidFill>
              </a:rPr>
              <a:t>: Mariana Abrantes Giannotti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4A46F-FC9A-4109-954B-C47451571426}"/>
              </a:ext>
            </a:extLst>
          </p:cNvPr>
          <p:cNvSpPr txBox="1"/>
          <p:nvPr/>
        </p:nvSpPr>
        <p:spPr>
          <a:xfrm>
            <a:off x="3657600" y="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Map tiles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Stamen Design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3.0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Data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SA</a:t>
            </a:r>
            <a:endParaRPr lang="pt-BR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2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60C37E3-82FA-4246-B9CD-5AEAAFF3CDB5}"/>
              </a:ext>
            </a:extLst>
          </p:cNvPr>
          <p:cNvSpPr txBox="1"/>
          <p:nvPr/>
        </p:nvSpPr>
        <p:spPr>
          <a:xfrm>
            <a:off x="838199" y="1345497"/>
            <a:ext cx="2987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demanda induzida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amenidades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localizações “diferenciadas”</a:t>
            </a:r>
          </a:p>
        </p:txBody>
      </p:sp>
    </p:spTree>
    <p:extLst>
      <p:ext uri="{BB962C8B-B14F-4D97-AF65-F5344CB8AC3E}">
        <p14:creationId xmlns:p14="http://schemas.microsoft.com/office/powerpoint/2010/main" val="233267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769460-5AEC-4AB7-A10D-A71E35606E78}"/>
              </a:ext>
            </a:extLst>
          </p:cNvPr>
          <p:cNvSpPr txBox="1"/>
          <p:nvPr/>
        </p:nvSpPr>
        <p:spPr>
          <a:xfrm>
            <a:off x="838199" y="1345497"/>
            <a:ext cx="2987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classe alta atende a oferta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deixa um vazio urbano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90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261123-FFEC-46A5-959A-2A6B2194CBD4}"/>
              </a:ext>
            </a:extLst>
          </p:cNvPr>
          <p:cNvSpPr txBox="1"/>
          <p:nvPr/>
        </p:nvSpPr>
        <p:spPr>
          <a:xfrm>
            <a:off x="838199" y="1345497"/>
            <a:ext cx="2987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classe alta atende a oferta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deixa um vazio urbano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8739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9F069F-C983-4C3A-97EA-10FED834FB27}"/>
              </a:ext>
            </a:extLst>
          </p:cNvPr>
          <p:cNvSpPr txBox="1"/>
          <p:nvPr/>
        </p:nvSpPr>
        <p:spPr>
          <a:xfrm>
            <a:off x="838199" y="1345497"/>
            <a:ext cx="342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vazio é diferenciado para a classe média</a:t>
            </a:r>
          </a:p>
        </p:txBody>
      </p:sp>
    </p:spTree>
    <p:extLst>
      <p:ext uri="{BB962C8B-B14F-4D97-AF65-F5344CB8AC3E}">
        <p14:creationId xmlns:p14="http://schemas.microsoft.com/office/powerpoint/2010/main" val="187747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C0E3CF-6692-4397-B5B8-4835E567121D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média se muda</a:t>
            </a:r>
          </a:p>
        </p:txBody>
      </p:sp>
    </p:spTree>
    <p:extLst>
      <p:ext uri="{BB962C8B-B14F-4D97-AF65-F5344CB8AC3E}">
        <p14:creationId xmlns:p14="http://schemas.microsoft.com/office/powerpoint/2010/main" val="168205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0A66FB4-AA4C-4C98-AE26-35046D189011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2A3A605-16B1-4807-A7F3-3D2DED320A41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média se muda</a:t>
            </a:r>
          </a:p>
        </p:txBody>
      </p:sp>
    </p:spTree>
    <p:extLst>
      <p:ext uri="{BB962C8B-B14F-4D97-AF65-F5344CB8AC3E}">
        <p14:creationId xmlns:p14="http://schemas.microsoft.com/office/powerpoint/2010/main" val="205300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D17417-1EDF-49D7-809F-CAC3E45D4D0E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baixa se muda</a:t>
            </a:r>
          </a:p>
        </p:txBody>
      </p:sp>
    </p:spTree>
    <p:extLst>
      <p:ext uri="{BB962C8B-B14F-4D97-AF65-F5344CB8AC3E}">
        <p14:creationId xmlns:p14="http://schemas.microsoft.com/office/powerpoint/2010/main" val="244490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48071561-8C3D-4692-BEA3-9B0A0B1D0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BCC727-B744-426E-8B03-AFC41DE4093F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baixa se muda</a:t>
            </a:r>
          </a:p>
        </p:txBody>
      </p:sp>
    </p:spTree>
    <p:extLst>
      <p:ext uri="{BB962C8B-B14F-4D97-AF65-F5344CB8AC3E}">
        <p14:creationId xmlns:p14="http://schemas.microsoft.com/office/powerpoint/2010/main" val="415062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CB8587C9-002B-4E44-851F-09DA17EEEBF2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0E06F60-AFAC-4DE5-8438-3BDF1446DEA3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baixa se muda</a:t>
            </a:r>
          </a:p>
        </p:txBody>
      </p:sp>
    </p:spTree>
    <p:extLst>
      <p:ext uri="{BB962C8B-B14F-4D97-AF65-F5344CB8AC3E}">
        <p14:creationId xmlns:p14="http://schemas.microsoft.com/office/powerpoint/2010/main" val="2979277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48071561-8C3D-4692-BEA3-9B0A0B1D052B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3508E4-81FE-4A7F-968E-2A6C83720C60}"/>
              </a:ext>
            </a:extLst>
          </p:cNvPr>
          <p:cNvSpPr txBox="1"/>
          <p:nvPr/>
        </p:nvSpPr>
        <p:spPr>
          <a:xfrm>
            <a:off x="838199" y="1345497"/>
            <a:ext cx="34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classe baixa se muda</a:t>
            </a:r>
          </a:p>
        </p:txBody>
      </p:sp>
    </p:spTree>
    <p:extLst>
      <p:ext uri="{BB962C8B-B14F-4D97-AF65-F5344CB8AC3E}">
        <p14:creationId xmlns:p14="http://schemas.microsoft.com/office/powerpoint/2010/main" val="57695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93D79-B41E-4694-B938-8A1C6082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t-BR" dirty="0"/>
              <a:t>Contextualização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Discussão final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FD647-36B2-4A08-9A73-5280A13C548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181316"/>
            <a:ext cx="3932237" cy="6492874"/>
          </a:xfrm>
        </p:spPr>
        <p:txBody>
          <a:bodyPr anchor="ctr">
            <a:normAutofit/>
          </a:bodyPr>
          <a:lstStyle/>
          <a:p>
            <a:pPr algn="r"/>
            <a:r>
              <a:rPr lang="pt-BR" sz="44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3374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B69341-21E8-49F2-BA65-4F57F6F2F252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pt-BR" dirty="0"/>
              <a:t>Haddad et al, 2005</a:t>
            </a:r>
          </a:p>
          <a:p>
            <a:pPr lvl="1"/>
            <a:r>
              <a:rPr lang="pt-BR" dirty="0"/>
              <a:t>Empreendimentos lançados com valores acima da renda média familiar do bairro (1987)</a:t>
            </a:r>
          </a:p>
          <a:p>
            <a:pPr lvl="1"/>
            <a:r>
              <a:rPr lang="pt-BR" dirty="0"/>
              <a:t>10 anos depois o perfil dos bairros mudou para famílias com renda mais alta</a:t>
            </a:r>
          </a:p>
          <a:p>
            <a:r>
              <a:rPr lang="pt-BR" dirty="0"/>
              <a:t>Haddad e Meyer, 2007</a:t>
            </a:r>
          </a:p>
          <a:p>
            <a:pPr lvl="1"/>
            <a:r>
              <a:rPr lang="pt-BR" dirty="0"/>
              <a:t>1/3 dos lançamentos em 2006 direcionados para famílias de alta renda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83810"/>
            <a:ext cx="4213370" cy="846000"/>
          </a:xfrm>
        </p:spPr>
        <p:txBody>
          <a:bodyPr>
            <a:normAutofit fontScale="90000"/>
          </a:bodyPr>
          <a:lstStyle/>
          <a:p>
            <a:r>
              <a:rPr lang="pt-BR" dirty="0"/>
              <a:t>mercado imobiliário em SP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0375" y="1857774"/>
            <a:ext cx="6172200" cy="3158326"/>
          </a:xfrm>
        </p:spPr>
      </p:pic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F56E4D67-E776-4DB5-9E86-896D0DC7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169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7707-7FE7-486E-A453-C3608E70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Minha Casa Minha Vida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309D5F-74B8-49A5-AAAF-2CA318753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3035506"/>
            <a:ext cx="8088086" cy="36399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6477B-EE49-4A9C-9BBC-64B55B924C06}"/>
              </a:ext>
            </a:extLst>
          </p:cNvPr>
          <p:cNvSpPr txBox="1"/>
          <p:nvPr/>
        </p:nvSpPr>
        <p:spPr>
          <a:xfrm>
            <a:off x="838199" y="1345497"/>
            <a:ext cx="34220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lançado em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3 fases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2009 - 2011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2011 - 2014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2016 - 2018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3 faixas (1, 2 e 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2C56F-1DDE-480C-9238-975F4D0F87A5}"/>
              </a:ext>
            </a:extLst>
          </p:cNvPr>
          <p:cNvSpPr txBox="1"/>
          <p:nvPr/>
        </p:nvSpPr>
        <p:spPr>
          <a:xfrm>
            <a:off x="6430946" y="5529939"/>
            <a:ext cx="73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A1BBB-D6C2-472D-A4A3-1F5766E6CF66}"/>
              </a:ext>
            </a:extLst>
          </p:cNvPr>
          <p:cNvSpPr txBox="1"/>
          <p:nvPr/>
        </p:nvSpPr>
        <p:spPr>
          <a:xfrm>
            <a:off x="5515899" y="5529939"/>
            <a:ext cx="73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280%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67EE9-666E-4D32-9FE1-6399C086EFF5}"/>
              </a:ext>
            </a:extLst>
          </p:cNvPr>
          <p:cNvSpPr txBox="1"/>
          <p:nvPr/>
        </p:nvSpPr>
        <p:spPr>
          <a:xfrm>
            <a:off x="4782370" y="5529939"/>
            <a:ext cx="73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98%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A034E-5293-45BD-BFE0-9E19CB70E81C}"/>
              </a:ext>
            </a:extLst>
          </p:cNvPr>
          <p:cNvSpPr txBox="1"/>
          <p:nvPr/>
        </p:nvSpPr>
        <p:spPr>
          <a:xfrm>
            <a:off x="7164475" y="5529939"/>
            <a:ext cx="73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1BEEB-5C87-460D-B322-D1E9C56B79C3}"/>
              </a:ext>
            </a:extLst>
          </p:cNvPr>
          <p:cNvSpPr txBox="1"/>
          <p:nvPr/>
        </p:nvSpPr>
        <p:spPr>
          <a:xfrm>
            <a:off x="7898004" y="5529939"/>
            <a:ext cx="73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105%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48325-6543-4F7D-84DB-A96D84284C9F}"/>
              </a:ext>
            </a:extLst>
          </p:cNvPr>
          <p:cNvSpPr txBox="1"/>
          <p:nvPr/>
        </p:nvSpPr>
        <p:spPr>
          <a:xfrm>
            <a:off x="8932985" y="5529939"/>
            <a:ext cx="545541" cy="3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7%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1B991-8584-469C-9E66-3B2541007678}"/>
              </a:ext>
            </a:extLst>
          </p:cNvPr>
          <p:cNvSpPr txBox="1"/>
          <p:nvPr/>
        </p:nvSpPr>
        <p:spPr>
          <a:xfrm>
            <a:off x="9542584" y="5526586"/>
            <a:ext cx="165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178%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48CA73-3826-4F25-BDAC-CC17856EDEBD}"/>
              </a:ext>
            </a:extLst>
          </p:cNvPr>
          <p:cNvSpPr txBox="1"/>
          <p:nvPr/>
        </p:nvSpPr>
        <p:spPr>
          <a:xfrm>
            <a:off x="4048842" y="5529939"/>
            <a:ext cx="68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9%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CA723-7A39-4157-BD41-CDFADAE6B9CE}"/>
              </a:ext>
            </a:extLst>
          </p:cNvPr>
          <p:cNvSpPr/>
          <p:nvPr/>
        </p:nvSpPr>
        <p:spPr>
          <a:xfrm>
            <a:off x="4771484" y="3317631"/>
            <a:ext cx="1535112" cy="25816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2F798-E364-4D60-AA70-602DE5DF9AE2}"/>
              </a:ext>
            </a:extLst>
          </p:cNvPr>
          <p:cNvSpPr/>
          <p:nvPr/>
        </p:nvSpPr>
        <p:spPr>
          <a:xfrm>
            <a:off x="7162477" y="3317631"/>
            <a:ext cx="1535112" cy="25816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F6EB42-6292-4A0D-BA91-8EB39812A1D4}"/>
              </a:ext>
            </a:extLst>
          </p:cNvPr>
          <p:cNvSpPr/>
          <p:nvPr/>
        </p:nvSpPr>
        <p:spPr>
          <a:xfrm>
            <a:off x="9473629" y="3317631"/>
            <a:ext cx="1792247" cy="25816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5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4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4C6A-B64F-4FD0-87B4-64A6A300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localização do MCMV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923EA7-76C1-46D7-AE7A-AA1E54F8E8A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sz="2600" dirty="0"/>
              <a:t>Faixa 1 nas franjas das manchas urbanas 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pt-BR" sz="1200" dirty="0"/>
              <a:t>(CAMPOS; MENDONÇA, 2013; LIMA et al., 2015)</a:t>
            </a:r>
            <a:endParaRPr lang="pt-BR" dirty="0"/>
          </a:p>
          <a:p>
            <a:pPr>
              <a:lnSpc>
                <a:spcPct val="80000"/>
              </a:lnSpc>
            </a:pPr>
            <a:r>
              <a:rPr lang="pt-BR" sz="2600" dirty="0"/>
              <a:t>Faixas 2 e 3 no entorno dos bairros centrais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pt-BR" sz="1200" dirty="0"/>
              <a:t>(PEQUENO; FREITAS, 2013; ROLNIK et al., 2015)</a:t>
            </a:r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8EF66-2657-4CEC-9DD6-56C7223D73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Faixa 1 em áreas de desequilíbrio de PEA e empregos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pt-BR" sz="1300" dirty="0"/>
              <a:t>(RJ - CARDOSO; ARAGÃO; ARAUJO, 2011)</a:t>
            </a:r>
          </a:p>
          <a:p>
            <a:r>
              <a:rPr lang="pt-BR" dirty="0"/>
              <a:t>Faixa 1 em municípios com menor déficit habitacional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pt-BR" sz="1300" dirty="0"/>
              <a:t>(Baixada Santista - RUFINO et al., 2015)</a:t>
            </a:r>
          </a:p>
          <a:p>
            <a:r>
              <a:rPr lang="pt-BR" dirty="0"/>
              <a:t>Faixa 1 acompanha os padrões propostos pelo Estado</a:t>
            </a:r>
          </a:p>
          <a:p>
            <a:pPr marL="0" indent="0" algn="r">
              <a:buNone/>
            </a:pPr>
            <a:r>
              <a:rPr lang="pt-BR" sz="1300" dirty="0"/>
              <a:t>(RMSP - MARQUES; RODRIGUES, 2013)</a:t>
            </a:r>
            <a:endParaRPr lang="pt-BR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E9FA53-2517-449D-AF2B-E48727123E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pt-BR" dirty="0"/>
              <a:t>Faixa 1 em setores censitários com qualidade do entorno ruim ou muito ruim</a:t>
            </a:r>
          </a:p>
          <a:p>
            <a:pPr marL="0" indent="0" algn="r">
              <a:buNone/>
            </a:pPr>
            <a:r>
              <a:rPr lang="pt-BR" sz="1300" dirty="0"/>
              <a:t>(RM Fortaleza - PEQUENO; ROSA, 2015)</a:t>
            </a:r>
          </a:p>
          <a:p>
            <a:pPr>
              <a:lnSpc>
                <a:spcPct val="100000"/>
              </a:lnSpc>
            </a:pPr>
            <a:r>
              <a:rPr lang="pt-BR" dirty="0"/>
              <a:t>Faixa 1com diferentes pontuações (acessibilidade, entorno do domicílio e área verde)</a:t>
            </a:r>
          </a:p>
          <a:p>
            <a:pPr marL="0" indent="0" algn="r">
              <a:buNone/>
            </a:pPr>
            <a:r>
              <a:rPr lang="pt-BR" sz="1300" dirty="0"/>
              <a:t>(MSP - SIQUEIRA-GAY; GALLARDO; GIANNOTTI, 2019)</a:t>
            </a:r>
          </a:p>
          <a:p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8D0BD-4586-49BC-A9E7-27A566C15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pt-BR" dirty="0"/>
              <a:t>visualização espacial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42CCF-0A14-4C20-B149-C0FB2652968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anchor="ctr"/>
          <a:lstStyle/>
          <a:p>
            <a:pPr algn="ctr"/>
            <a:r>
              <a:rPr lang="pt-BR" dirty="0"/>
              <a:t>indicador sintético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2C5B44-637A-4C6C-A484-2E5E5929FFAD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 anchor="ctr"/>
          <a:lstStyle/>
          <a:p>
            <a:pPr algn="ctr"/>
            <a:r>
              <a:rPr lang="pt-BR" dirty="0"/>
              <a:t>outras variáveis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9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  <p:bldP spid="7" grpId="0" uiExpand="1" build="p"/>
      <p:bldP spid="4" grpId="0" build="p"/>
      <p:bldP spid="8" grpId="0" build="p"/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mercado imobiliário | </a:t>
            </a:r>
            <a:r>
              <a:rPr lang="pt-BR" dirty="0"/>
              <a:t>zeis</a:t>
            </a:r>
          </a:p>
        </p:txBody>
      </p:sp>
    </p:spTree>
    <p:extLst>
      <p:ext uri="{BB962C8B-B14F-4D97-AF65-F5344CB8AC3E}">
        <p14:creationId xmlns:p14="http://schemas.microsoft.com/office/powerpoint/2010/main" val="132229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FF58-0843-4869-B94F-1B3E9946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As ZEIS “são </a:t>
            </a:r>
            <a:r>
              <a:rPr lang="pt-BR" sz="4800" dirty="0">
                <a:solidFill>
                  <a:schemeClr val="accent6"/>
                </a:solidFill>
              </a:rPr>
              <a:t>porções do território </a:t>
            </a:r>
            <a:r>
              <a:rPr lang="pt-BR" sz="4800" dirty="0"/>
              <a:t>destinadas, predominantemente, à </a:t>
            </a:r>
            <a:r>
              <a:rPr lang="pt-BR" sz="4800" dirty="0">
                <a:solidFill>
                  <a:schemeClr val="accent6"/>
                </a:solidFill>
              </a:rPr>
              <a:t>moradia digna </a:t>
            </a:r>
            <a:r>
              <a:rPr lang="pt-BR" sz="4800" dirty="0"/>
              <a:t>para a população de </a:t>
            </a:r>
            <a:r>
              <a:rPr lang="pt-BR" sz="4800" dirty="0">
                <a:solidFill>
                  <a:schemeClr val="accent6"/>
                </a:solidFill>
              </a:rPr>
              <a:t>baixa renda</a:t>
            </a:r>
            <a:r>
              <a:rPr lang="pt-BR" sz="4800" dirty="0">
                <a:solidFill>
                  <a:schemeClr val="accent1"/>
                </a:solidFill>
              </a:rPr>
              <a:t>”</a:t>
            </a:r>
            <a:endParaRPr lang="pt-BR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122F-CB2C-4CD6-B029-D262E8B56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(São Paulo (cidade), </a:t>
            </a:r>
            <a:r>
              <a:rPr lang="en-US" dirty="0"/>
              <a:t>2014, art. 44)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05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73D2E0B5-5962-4F4F-ACBB-1A776805A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058807"/>
              </p:ext>
            </p:extLst>
          </p:nvPr>
        </p:nvGraphicFramePr>
        <p:xfrm>
          <a:off x="68580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324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50971B7-B676-4E9D-A58A-BF2FE8F7EC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632563"/>
              </p:ext>
            </p:extLst>
          </p:nvPr>
        </p:nvGraphicFramePr>
        <p:xfrm>
          <a:off x="907650" y="1772816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999DDA4-3BB1-4A54-9C9B-77CFF47D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</p:spTree>
    <p:extLst>
      <p:ext uri="{BB962C8B-B14F-4D97-AF65-F5344CB8AC3E}">
        <p14:creationId xmlns:p14="http://schemas.microsoft.com/office/powerpoint/2010/main" val="208153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2114-7D30-47C4-8B7A-05A94616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Produção de HIS e HMP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49674-2C4B-46C7-889C-3D9A8E0C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719"/>
            <a:ext cx="10515600" cy="421671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latin typeface="+mj-lt"/>
              </a:rPr>
              <a:t>nas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ZEIS</a:t>
            </a:r>
            <a:r>
              <a:rPr lang="pt-BR" dirty="0">
                <a:latin typeface="+mj-lt"/>
              </a:rPr>
              <a:t> foi</a:t>
            </a:r>
            <a:r>
              <a:rPr lang="pt-BR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menor</a:t>
            </a:r>
            <a:r>
              <a:rPr lang="pt-BR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pt-BR" dirty="0">
                <a:latin typeface="+mj-lt"/>
              </a:rPr>
              <a:t>do que a esperada </a:t>
            </a:r>
            <a:r>
              <a:rPr lang="pt-BR" sz="2000" dirty="0">
                <a:latin typeface="+mj-lt"/>
              </a:rPr>
              <a:t>(São Paulo (cidade), 2013) </a:t>
            </a:r>
            <a:r>
              <a:rPr lang="pt-BR" dirty="0">
                <a:latin typeface="+mj-lt"/>
              </a:rPr>
              <a:t>e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maior</a:t>
            </a:r>
            <a:r>
              <a:rPr lang="pt-BR" dirty="0">
                <a:latin typeface="+mj-lt"/>
              </a:rPr>
              <a:t> em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outros lugares da cidade</a:t>
            </a:r>
            <a:r>
              <a:rPr lang="pt-BR" dirty="0">
                <a:latin typeface="+mj-lt"/>
              </a:rPr>
              <a:t>, devido a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decretos</a:t>
            </a:r>
            <a:r>
              <a:rPr lang="pt-BR" dirty="0">
                <a:latin typeface="+mj-lt"/>
              </a:rPr>
              <a:t> (como o Decreto 44.667/04 e o 45.127/04) que </a:t>
            </a:r>
            <a:r>
              <a:rPr lang="pt-BR" dirty="0">
                <a:solidFill>
                  <a:schemeClr val="accent6"/>
                </a:solidFill>
                <a:latin typeface="+mj-lt"/>
              </a:rPr>
              <a:t>flexibilizaram</a:t>
            </a:r>
            <a:r>
              <a:rPr lang="pt-BR" dirty="0">
                <a:latin typeface="+mj-lt"/>
              </a:rPr>
              <a:t> a construção de HIS fora de ZEIS </a:t>
            </a:r>
          </a:p>
          <a:p>
            <a:pPr marL="0" indent="0" algn="r">
              <a:buNone/>
            </a:pPr>
            <a:r>
              <a:rPr lang="pt-BR" sz="2000" dirty="0">
                <a:latin typeface="+mj-lt"/>
              </a:rPr>
              <a:t>(SANTORO; BORRELLI, 2015, p. 8)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F204C-2B82-4700-991D-F5E93EA4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9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BA6406-53EF-4B17-A18E-C88CC47F49B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3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DC445-41C5-479E-B5E8-9CCC6A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7FED-5FD7-4F97-87C8-F37843F7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0000" lnSpcReduction="20000"/>
          </a:bodyPr>
          <a:lstStyle/>
          <a:p>
            <a:pPr>
              <a:lnSpc>
                <a:spcPct val="134000"/>
              </a:lnSpc>
            </a:pPr>
            <a:r>
              <a:rPr lang="pt-BR" dirty="0"/>
              <a:t>entender a </a:t>
            </a:r>
            <a:r>
              <a:rPr lang="pt-BR" dirty="0">
                <a:solidFill>
                  <a:schemeClr val="accent6"/>
                </a:solidFill>
              </a:rPr>
              <a:t>relação entre acessibilidade e segregação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dos empreendimentos contratados pelo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verificar a </a:t>
            </a:r>
            <a:r>
              <a:rPr lang="pt-BR" sz="3100" dirty="0">
                <a:solidFill>
                  <a:schemeClr val="accent6"/>
                </a:solidFill>
              </a:rPr>
              <a:t>inserção urbana</a:t>
            </a:r>
            <a:r>
              <a:rPr lang="pt-BR" dirty="0"/>
              <a:t> das unidades habitacionais de empreendimentos lançados pelo </a:t>
            </a:r>
            <a:r>
              <a:rPr lang="pt-BR" sz="3100" dirty="0">
                <a:solidFill>
                  <a:schemeClr val="accent6"/>
                </a:solidFill>
              </a:rPr>
              <a:t>mercado imobiliário</a:t>
            </a:r>
            <a:r>
              <a:rPr lang="pt-BR" dirty="0"/>
              <a:t> e </a:t>
            </a:r>
            <a:r>
              <a:rPr lang="pt-BR" sz="3100" dirty="0">
                <a:solidFill>
                  <a:schemeClr val="accent6"/>
                </a:solidFill>
              </a:rPr>
              <a:t>comparar</a:t>
            </a:r>
            <a:r>
              <a:rPr lang="pt-BR" dirty="0"/>
              <a:t> com as contratações do </a:t>
            </a:r>
            <a:r>
              <a:rPr lang="pt-BR" sz="3100" dirty="0">
                <a:solidFill>
                  <a:schemeClr val="accent6"/>
                </a:solidFill>
              </a:rPr>
              <a:t>PMCMV</a:t>
            </a:r>
            <a:r>
              <a:rPr lang="pt-BR" dirty="0"/>
              <a:t>;</a:t>
            </a:r>
          </a:p>
          <a:p>
            <a:pPr>
              <a:lnSpc>
                <a:spcPct val="134000"/>
              </a:lnSpc>
            </a:pPr>
            <a:r>
              <a:rPr lang="pt-BR" dirty="0"/>
              <a:t>avaliar a </a:t>
            </a:r>
            <a:r>
              <a:rPr lang="pt-BR" sz="3100" dirty="0">
                <a:solidFill>
                  <a:schemeClr val="accent6"/>
                </a:solidFill>
              </a:rPr>
              <a:t>inserção urbana das ZEIS</a:t>
            </a:r>
            <a:r>
              <a:rPr lang="pt-BR" dirty="0"/>
              <a:t> do período a partir de indicadores de acessibilidade;</a:t>
            </a:r>
          </a:p>
          <a:p>
            <a:pPr>
              <a:lnSpc>
                <a:spcPct val="134000"/>
              </a:lnSpc>
            </a:pPr>
            <a:r>
              <a:rPr lang="pt-BR" sz="3100" dirty="0">
                <a:solidFill>
                  <a:schemeClr val="accent6"/>
                </a:solidFill>
              </a:rPr>
              <a:t>simular cenários com diferentes níveis de restrição de uso das ZEIS </a:t>
            </a:r>
            <a:r>
              <a:rPr lang="pt-BR" dirty="0"/>
              <a:t>e </a:t>
            </a:r>
            <a:r>
              <a:rPr lang="pt-BR" sz="3100" dirty="0">
                <a:solidFill>
                  <a:schemeClr val="accent6"/>
                </a:solidFill>
              </a:rPr>
              <a:t>verificar desigualdades de acessibilidade</a:t>
            </a:r>
            <a:r>
              <a:rPr lang="pt-BR" dirty="0"/>
              <a:t> entre os empreendimentos e em relação à cidade.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F89ADE-333B-4870-AF85-AC0A9F64132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788" y="1162974"/>
            <a:ext cx="3932237" cy="5511215"/>
          </a:xfrm>
        </p:spPr>
        <p:txBody>
          <a:bodyPr>
            <a:normAutofit/>
          </a:bodyPr>
          <a:lstStyle/>
          <a:p>
            <a:r>
              <a:rPr lang="pt-BR" sz="2800" dirty="0"/>
              <a:t>Avaliar, a partir de indicadores de localização, se a aplicação das restrições de uso das ZEIS e construção de HIS no município de São Paulo afetaria as  desigualdades de acessibilidade entre os empreendimentos propostos no período  entre 2009 a 2014</a:t>
            </a:r>
            <a:endParaRPr lang="pt-BR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5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de localização | simulação</a:t>
            </a:r>
          </a:p>
        </p:txBody>
      </p:sp>
    </p:spTree>
    <p:extLst>
      <p:ext uri="{BB962C8B-B14F-4D97-AF65-F5344CB8AC3E}">
        <p14:creationId xmlns:p14="http://schemas.microsoft.com/office/powerpoint/2010/main" val="67335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mercado imobiliário | zeis</a:t>
            </a:r>
          </a:p>
        </p:txBody>
      </p:sp>
    </p:spTree>
    <p:extLst>
      <p:ext uri="{BB962C8B-B14F-4D97-AF65-F5344CB8AC3E}">
        <p14:creationId xmlns:p14="http://schemas.microsoft.com/office/powerpoint/2010/main" val="166392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medidas de localização </a:t>
            </a:r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| simulação</a:t>
            </a:r>
          </a:p>
        </p:txBody>
      </p:sp>
    </p:spTree>
    <p:extLst>
      <p:ext uri="{BB962C8B-B14F-4D97-AF65-F5344CB8AC3E}">
        <p14:creationId xmlns:p14="http://schemas.microsoft.com/office/powerpoint/2010/main" val="2100370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6F97-2979-4722-AE6C-70F34C0C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localização</a:t>
            </a:r>
            <a:r>
              <a:rPr lang="pt-BR" dirty="0"/>
              <a:t> é o resultado do espaço produzido e que possibilita o deslocamento e o </a:t>
            </a:r>
            <a:r>
              <a:rPr lang="pt-BR" dirty="0">
                <a:solidFill>
                  <a:schemeClr val="accent6"/>
                </a:solidFill>
              </a:rPr>
              <a:t>acesso à cidade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7ED0-2002-4066-930E-5DC84D9E4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(SINGER, 1982; DEÁK, 1985; VILLAÇA, 2001)</a:t>
            </a:r>
          </a:p>
        </p:txBody>
      </p:sp>
    </p:spTree>
    <p:extLst>
      <p:ext uri="{BB962C8B-B14F-4D97-AF65-F5344CB8AC3E}">
        <p14:creationId xmlns:p14="http://schemas.microsoft.com/office/powerpoint/2010/main" val="1053759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C5B0F-5904-4DFF-904F-462193437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>
                <a:solidFill>
                  <a:schemeClr val="accent6"/>
                </a:solidFill>
                <a:latin typeface="+mn-lt"/>
              </a:rPr>
              <a:t>acessibilidade</a:t>
            </a:r>
            <a:r>
              <a:rPr lang="pt-BR" sz="4800" dirty="0">
                <a:latin typeface="+mn-lt"/>
              </a:rPr>
              <a:t> é o “potencial de alcançar oportunidades espacialmente distribuídas”, 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relacionando</a:t>
            </a:r>
            <a:r>
              <a:rPr lang="pt-BR" sz="4800" dirty="0">
                <a:latin typeface="+mn-lt"/>
              </a:rPr>
              <a:t> informações de </a:t>
            </a:r>
            <a:r>
              <a:rPr lang="pt-BR" sz="4800" dirty="0">
                <a:solidFill>
                  <a:schemeClr val="accent6"/>
                </a:solidFill>
                <a:latin typeface="+mn-lt"/>
              </a:rPr>
              <a:t>uso do solo e de transporte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55798-C3EC-429A-A30E-9DBA3508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(PÁEZ; SCOTT; MORENCY, 2012)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976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acessibilidade acumulada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9253"/>
            <a:ext cx="4729223" cy="2687665"/>
          </a:xfrm>
        </p:spPr>
        <p:txBody>
          <a:bodyPr anchor="t">
            <a:normAutofit/>
          </a:bodyPr>
          <a:lstStyle/>
          <a:p>
            <a:pPr marL="285750" indent="-285750"/>
            <a:r>
              <a:rPr lang="pt-BR" sz="2100" dirty="0"/>
              <a:t>fácil interpretação</a:t>
            </a:r>
          </a:p>
          <a:p>
            <a:pPr marL="36513" indent="0" algn="r">
              <a:buNone/>
            </a:pPr>
            <a:r>
              <a:rPr lang="de-DE" sz="1200" dirty="0"/>
              <a:t>(SHEN, 1998; MERLIN; HU, 2017)</a:t>
            </a:r>
          </a:p>
          <a:p>
            <a:pPr marL="285750" indent="-285750"/>
            <a:r>
              <a:rPr lang="de-DE" sz="2100" dirty="0"/>
              <a:t>resultados semelhantes quando considera competição na análise de desigualdade</a:t>
            </a:r>
          </a:p>
          <a:p>
            <a:pPr marL="36513" indent="0" algn="r">
              <a:buNone/>
            </a:pPr>
            <a:r>
              <a:rPr lang="de-DE" sz="1200" dirty="0"/>
              <a:t>(GIANNOTTI et al, 2020, no prelo)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4E5CA-2CB3-4FC2-A6E9-65BFC6FC3C8C}"/>
              </a:ext>
            </a:extLst>
          </p:cNvPr>
          <p:cNvGrpSpPr/>
          <p:nvPr/>
        </p:nvGrpSpPr>
        <p:grpSpPr>
          <a:xfrm>
            <a:off x="6832800" y="1395600"/>
            <a:ext cx="4313966" cy="4321731"/>
            <a:chOff x="6834097" y="2004947"/>
            <a:chExt cx="4313966" cy="43217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A4298-667B-4D78-9A36-E39D04F1D864}"/>
                </a:ext>
              </a:extLst>
            </p:cNvPr>
            <p:cNvSpPr/>
            <p:nvPr/>
          </p:nvSpPr>
          <p:spPr>
            <a:xfrm rot="16200000">
              <a:off x="6830421" y="2008623"/>
              <a:ext cx="4321318" cy="43139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9D6449-D74C-4019-AAD4-2257713E45D8}"/>
                </a:ext>
              </a:extLst>
            </p:cNvPr>
            <p:cNvSpPr/>
            <p:nvPr/>
          </p:nvSpPr>
          <p:spPr>
            <a:xfrm rot="16200000">
              <a:off x="6832349" y="2007107"/>
              <a:ext cx="2160240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7856A2-14D3-48EC-8B4F-74F9C0719473}"/>
                </a:ext>
              </a:extLst>
            </p:cNvPr>
            <p:cNvSpPr/>
            <p:nvPr/>
          </p:nvSpPr>
          <p:spPr>
            <a:xfrm rot="16200000">
              <a:off x="9169686" y="4348300"/>
              <a:ext cx="721280" cy="32354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C779A3-6331-45BB-BAAB-78CFCB1B026B}"/>
                </a:ext>
              </a:extLst>
            </p:cNvPr>
            <p:cNvSpPr/>
            <p:nvPr/>
          </p:nvSpPr>
          <p:spPr>
            <a:xfrm rot="16200000">
              <a:off x="7905637" y="3094553"/>
              <a:ext cx="1439306" cy="3582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D2F83B-2FFA-48B5-B73A-B4111D379A88}"/>
                </a:ext>
              </a:extLst>
            </p:cNvPr>
            <p:cNvSpPr/>
            <p:nvPr/>
          </p:nvSpPr>
          <p:spPr>
            <a:xfrm rot="16200000">
              <a:off x="9349559" y="2368066"/>
              <a:ext cx="1439306" cy="21567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0688BF-EA6B-489C-AC15-DB21EB3CFEFA}"/>
                </a:ext>
              </a:extLst>
            </p:cNvPr>
            <p:cNvSpPr/>
            <p:nvPr/>
          </p:nvSpPr>
          <p:spPr>
            <a:xfrm>
              <a:off x="8262516" y="3430418"/>
              <a:ext cx="1455690" cy="14556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8B96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36911D-1099-4FDF-A207-03CFD0618639}"/>
              </a:ext>
            </a:extLst>
          </p:cNvPr>
          <p:cNvSpPr/>
          <p:nvPr/>
        </p:nvSpPr>
        <p:spPr>
          <a:xfrm>
            <a:off x="7265779" y="1944929"/>
            <a:ext cx="3330073" cy="3645676"/>
          </a:xfrm>
          <a:custGeom>
            <a:avLst/>
            <a:gdLst>
              <a:gd name="connsiteX0" fmla="*/ 0 w 2980267"/>
              <a:gd name="connsiteY0" fmla="*/ 533400 h 3344334"/>
              <a:gd name="connsiteX1" fmla="*/ 1566334 w 2980267"/>
              <a:gd name="connsiteY1" fmla="*/ 0 h 3344334"/>
              <a:gd name="connsiteX2" fmla="*/ 2743200 w 2980267"/>
              <a:gd name="connsiteY2" fmla="*/ 1185334 h 3344334"/>
              <a:gd name="connsiteX3" fmla="*/ 2980267 w 2980267"/>
              <a:gd name="connsiteY3" fmla="*/ 2269067 h 3344334"/>
              <a:gd name="connsiteX4" fmla="*/ 2573867 w 2980267"/>
              <a:gd name="connsiteY4" fmla="*/ 3344334 h 3344334"/>
              <a:gd name="connsiteX5" fmla="*/ 25400 w 2980267"/>
              <a:gd name="connsiteY5" fmla="*/ 2760134 h 3344334"/>
              <a:gd name="connsiteX6" fmla="*/ 0 w 2980267"/>
              <a:gd name="connsiteY6" fmla="*/ 533400 h 3344334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3944 h 3374878"/>
              <a:gd name="connsiteX1" fmla="*/ 1566334 w 2980267"/>
              <a:gd name="connsiteY1" fmla="*/ 30544 h 3374878"/>
              <a:gd name="connsiteX2" fmla="*/ 2743200 w 2980267"/>
              <a:gd name="connsiteY2" fmla="*/ 1215878 h 3374878"/>
              <a:gd name="connsiteX3" fmla="*/ 2980267 w 2980267"/>
              <a:gd name="connsiteY3" fmla="*/ 2299611 h 3374878"/>
              <a:gd name="connsiteX4" fmla="*/ 2573867 w 2980267"/>
              <a:gd name="connsiteY4" fmla="*/ 3374878 h 3374878"/>
              <a:gd name="connsiteX5" fmla="*/ 25400 w 2980267"/>
              <a:gd name="connsiteY5" fmla="*/ 2790678 h 3374878"/>
              <a:gd name="connsiteX6" fmla="*/ 0 w 2980267"/>
              <a:gd name="connsiteY6" fmla="*/ 563944 h 3374878"/>
              <a:gd name="connsiteX0" fmla="*/ 0 w 2980267"/>
              <a:gd name="connsiteY0" fmla="*/ 569247 h 3380181"/>
              <a:gd name="connsiteX1" fmla="*/ 1566334 w 2980267"/>
              <a:gd name="connsiteY1" fmla="*/ 35847 h 3380181"/>
              <a:gd name="connsiteX2" fmla="*/ 2506133 w 2980267"/>
              <a:gd name="connsiteY2" fmla="*/ 1305848 h 3380181"/>
              <a:gd name="connsiteX3" fmla="*/ 2980267 w 2980267"/>
              <a:gd name="connsiteY3" fmla="*/ 2304914 h 3380181"/>
              <a:gd name="connsiteX4" fmla="*/ 2573867 w 2980267"/>
              <a:gd name="connsiteY4" fmla="*/ 3380181 h 3380181"/>
              <a:gd name="connsiteX5" fmla="*/ 25400 w 2980267"/>
              <a:gd name="connsiteY5" fmla="*/ 2795981 h 3380181"/>
              <a:gd name="connsiteX6" fmla="*/ 0 w 2980267"/>
              <a:gd name="connsiteY6" fmla="*/ 569247 h 3380181"/>
              <a:gd name="connsiteX0" fmla="*/ 0 w 3055282"/>
              <a:gd name="connsiteY0" fmla="*/ 569247 h 3380181"/>
              <a:gd name="connsiteX1" fmla="*/ 1566334 w 3055282"/>
              <a:gd name="connsiteY1" fmla="*/ 35847 h 3380181"/>
              <a:gd name="connsiteX2" fmla="*/ 2506133 w 3055282"/>
              <a:gd name="connsiteY2" fmla="*/ 1305848 h 3380181"/>
              <a:gd name="connsiteX3" fmla="*/ 2980267 w 3055282"/>
              <a:gd name="connsiteY3" fmla="*/ 2304914 h 3380181"/>
              <a:gd name="connsiteX4" fmla="*/ 2573867 w 3055282"/>
              <a:gd name="connsiteY4" fmla="*/ 3380181 h 3380181"/>
              <a:gd name="connsiteX5" fmla="*/ 25400 w 3055282"/>
              <a:gd name="connsiteY5" fmla="*/ 2795981 h 3380181"/>
              <a:gd name="connsiteX6" fmla="*/ 0 w 3055282"/>
              <a:gd name="connsiteY6" fmla="*/ 569247 h 3380181"/>
              <a:gd name="connsiteX0" fmla="*/ 0 w 3099928"/>
              <a:gd name="connsiteY0" fmla="*/ 569247 h 3406843"/>
              <a:gd name="connsiteX1" fmla="*/ 1566334 w 3099928"/>
              <a:gd name="connsiteY1" fmla="*/ 35847 h 3406843"/>
              <a:gd name="connsiteX2" fmla="*/ 2506133 w 3099928"/>
              <a:gd name="connsiteY2" fmla="*/ 1305848 h 3406843"/>
              <a:gd name="connsiteX3" fmla="*/ 2980267 w 3099928"/>
              <a:gd name="connsiteY3" fmla="*/ 2304914 h 3406843"/>
              <a:gd name="connsiteX4" fmla="*/ 2573867 w 3099928"/>
              <a:gd name="connsiteY4" fmla="*/ 3380181 h 3406843"/>
              <a:gd name="connsiteX5" fmla="*/ 25400 w 3099928"/>
              <a:gd name="connsiteY5" fmla="*/ 2795981 h 3406843"/>
              <a:gd name="connsiteX6" fmla="*/ 0 w 3099928"/>
              <a:gd name="connsiteY6" fmla="*/ 569247 h 3406843"/>
              <a:gd name="connsiteX0" fmla="*/ 0 w 3009478"/>
              <a:gd name="connsiteY0" fmla="*/ 569247 h 3373697"/>
              <a:gd name="connsiteX1" fmla="*/ 1566334 w 3009478"/>
              <a:gd name="connsiteY1" fmla="*/ 35847 h 3373697"/>
              <a:gd name="connsiteX2" fmla="*/ 2506133 w 3009478"/>
              <a:gd name="connsiteY2" fmla="*/ 1305848 h 3373697"/>
              <a:gd name="connsiteX3" fmla="*/ 2980267 w 3009478"/>
              <a:gd name="connsiteY3" fmla="*/ 2304914 h 3373697"/>
              <a:gd name="connsiteX4" fmla="*/ 1608667 w 3009478"/>
              <a:gd name="connsiteY4" fmla="*/ 3346315 h 3373697"/>
              <a:gd name="connsiteX5" fmla="*/ 25400 w 3009478"/>
              <a:gd name="connsiteY5" fmla="*/ 2795981 h 3373697"/>
              <a:gd name="connsiteX6" fmla="*/ 0 w 3009478"/>
              <a:gd name="connsiteY6" fmla="*/ 569247 h 3373697"/>
              <a:gd name="connsiteX0" fmla="*/ 287067 w 3296545"/>
              <a:gd name="connsiteY0" fmla="*/ 569247 h 3373697"/>
              <a:gd name="connsiteX1" fmla="*/ 1853401 w 3296545"/>
              <a:gd name="connsiteY1" fmla="*/ 35847 h 3373697"/>
              <a:gd name="connsiteX2" fmla="*/ 2793200 w 3296545"/>
              <a:gd name="connsiteY2" fmla="*/ 1305848 h 3373697"/>
              <a:gd name="connsiteX3" fmla="*/ 3267334 w 3296545"/>
              <a:gd name="connsiteY3" fmla="*/ 2304914 h 3373697"/>
              <a:gd name="connsiteX4" fmla="*/ 1895734 w 3296545"/>
              <a:gd name="connsiteY4" fmla="*/ 3346315 h 3373697"/>
              <a:gd name="connsiteX5" fmla="*/ 312467 w 3296545"/>
              <a:gd name="connsiteY5" fmla="*/ 2795981 h 3373697"/>
              <a:gd name="connsiteX6" fmla="*/ 287067 w 3296545"/>
              <a:gd name="connsiteY6" fmla="*/ 569247 h 3373697"/>
              <a:gd name="connsiteX0" fmla="*/ 281557 w 3291035"/>
              <a:gd name="connsiteY0" fmla="*/ 569247 h 3373697"/>
              <a:gd name="connsiteX1" fmla="*/ 1847891 w 3291035"/>
              <a:gd name="connsiteY1" fmla="*/ 35847 h 3373697"/>
              <a:gd name="connsiteX2" fmla="*/ 2787690 w 3291035"/>
              <a:gd name="connsiteY2" fmla="*/ 1305848 h 3373697"/>
              <a:gd name="connsiteX3" fmla="*/ 3261824 w 3291035"/>
              <a:gd name="connsiteY3" fmla="*/ 2304914 h 3373697"/>
              <a:gd name="connsiteX4" fmla="*/ 1890224 w 3291035"/>
              <a:gd name="connsiteY4" fmla="*/ 3346315 h 3373697"/>
              <a:gd name="connsiteX5" fmla="*/ 306957 w 3291035"/>
              <a:gd name="connsiteY5" fmla="*/ 2795981 h 3373697"/>
              <a:gd name="connsiteX6" fmla="*/ 2157 w 3291035"/>
              <a:gd name="connsiteY6" fmla="*/ 1678382 h 3373697"/>
              <a:gd name="connsiteX7" fmla="*/ 281557 w 3291035"/>
              <a:gd name="connsiteY7" fmla="*/ 569247 h 3373697"/>
              <a:gd name="connsiteX0" fmla="*/ 107926 w 3117404"/>
              <a:gd name="connsiteY0" fmla="*/ 569247 h 3373697"/>
              <a:gd name="connsiteX1" fmla="*/ 1674260 w 3117404"/>
              <a:gd name="connsiteY1" fmla="*/ 35847 h 3373697"/>
              <a:gd name="connsiteX2" fmla="*/ 2614059 w 3117404"/>
              <a:gd name="connsiteY2" fmla="*/ 1305848 h 3373697"/>
              <a:gd name="connsiteX3" fmla="*/ 3088193 w 3117404"/>
              <a:gd name="connsiteY3" fmla="*/ 2304914 h 3373697"/>
              <a:gd name="connsiteX4" fmla="*/ 1716593 w 3117404"/>
              <a:gd name="connsiteY4" fmla="*/ 3346315 h 3373697"/>
              <a:gd name="connsiteX5" fmla="*/ 133326 w 3117404"/>
              <a:gd name="connsiteY5" fmla="*/ 2795981 h 3373697"/>
              <a:gd name="connsiteX6" fmla="*/ 251859 w 3117404"/>
              <a:gd name="connsiteY6" fmla="*/ 1678382 h 3373697"/>
              <a:gd name="connsiteX7" fmla="*/ 107926 w 3117404"/>
              <a:gd name="connsiteY7" fmla="*/ 569247 h 3373697"/>
              <a:gd name="connsiteX0" fmla="*/ 412604 w 3422082"/>
              <a:gd name="connsiteY0" fmla="*/ 569247 h 3404331"/>
              <a:gd name="connsiteX1" fmla="*/ 1978938 w 3422082"/>
              <a:gd name="connsiteY1" fmla="*/ 35847 h 3404331"/>
              <a:gd name="connsiteX2" fmla="*/ 2918737 w 3422082"/>
              <a:gd name="connsiteY2" fmla="*/ 1305848 h 3404331"/>
              <a:gd name="connsiteX3" fmla="*/ 3392871 w 3422082"/>
              <a:gd name="connsiteY3" fmla="*/ 2304914 h 3404331"/>
              <a:gd name="connsiteX4" fmla="*/ 2021271 w 3422082"/>
              <a:gd name="connsiteY4" fmla="*/ 3346315 h 3404331"/>
              <a:gd name="connsiteX5" fmla="*/ 48537 w 3422082"/>
              <a:gd name="connsiteY5" fmla="*/ 3100781 h 3404331"/>
              <a:gd name="connsiteX6" fmla="*/ 556537 w 3422082"/>
              <a:gd name="connsiteY6" fmla="*/ 1678382 h 3404331"/>
              <a:gd name="connsiteX7" fmla="*/ 412604 w 3422082"/>
              <a:gd name="connsiteY7" fmla="*/ 569247 h 3404331"/>
              <a:gd name="connsiteX0" fmla="*/ 405758 w 3422280"/>
              <a:gd name="connsiteY0" fmla="*/ 569247 h 3181796"/>
              <a:gd name="connsiteX1" fmla="*/ 1972092 w 3422280"/>
              <a:gd name="connsiteY1" fmla="*/ 35847 h 3181796"/>
              <a:gd name="connsiteX2" fmla="*/ 2911891 w 3422280"/>
              <a:gd name="connsiteY2" fmla="*/ 1305848 h 3181796"/>
              <a:gd name="connsiteX3" fmla="*/ 3386025 w 3422280"/>
              <a:gd name="connsiteY3" fmla="*/ 2304914 h 3181796"/>
              <a:gd name="connsiteX4" fmla="*/ 1878958 w 3422280"/>
              <a:gd name="connsiteY4" fmla="*/ 2931449 h 3181796"/>
              <a:gd name="connsiteX5" fmla="*/ 41691 w 3422280"/>
              <a:gd name="connsiteY5" fmla="*/ 3100781 h 3181796"/>
              <a:gd name="connsiteX6" fmla="*/ 549691 w 3422280"/>
              <a:gd name="connsiteY6" fmla="*/ 1678382 h 3181796"/>
              <a:gd name="connsiteX7" fmla="*/ 405758 w 3422280"/>
              <a:gd name="connsiteY7" fmla="*/ 569247 h 3181796"/>
              <a:gd name="connsiteX0" fmla="*/ 405758 w 3507069"/>
              <a:gd name="connsiteY0" fmla="*/ 569247 h 3171404"/>
              <a:gd name="connsiteX1" fmla="*/ 1972092 w 3507069"/>
              <a:gd name="connsiteY1" fmla="*/ 35847 h 3171404"/>
              <a:gd name="connsiteX2" fmla="*/ 2911891 w 3507069"/>
              <a:gd name="connsiteY2" fmla="*/ 1305848 h 3171404"/>
              <a:gd name="connsiteX3" fmla="*/ 3470692 w 3507069"/>
              <a:gd name="connsiteY3" fmla="*/ 2719780 h 3171404"/>
              <a:gd name="connsiteX4" fmla="*/ 1878958 w 3507069"/>
              <a:gd name="connsiteY4" fmla="*/ 2931449 h 3171404"/>
              <a:gd name="connsiteX5" fmla="*/ 41691 w 3507069"/>
              <a:gd name="connsiteY5" fmla="*/ 3100781 h 3171404"/>
              <a:gd name="connsiteX6" fmla="*/ 549691 w 3507069"/>
              <a:gd name="connsiteY6" fmla="*/ 1678382 h 3171404"/>
              <a:gd name="connsiteX7" fmla="*/ 405758 w 3507069"/>
              <a:gd name="connsiteY7" fmla="*/ 569247 h 3171404"/>
              <a:gd name="connsiteX0" fmla="*/ 405758 w 3508510"/>
              <a:gd name="connsiteY0" fmla="*/ 340213 h 2942370"/>
              <a:gd name="connsiteX1" fmla="*/ 1819692 w 3508510"/>
              <a:gd name="connsiteY1" fmla="*/ 103146 h 2942370"/>
              <a:gd name="connsiteX2" fmla="*/ 2911891 w 3508510"/>
              <a:gd name="connsiteY2" fmla="*/ 1076814 h 2942370"/>
              <a:gd name="connsiteX3" fmla="*/ 3470692 w 3508510"/>
              <a:gd name="connsiteY3" fmla="*/ 2490746 h 2942370"/>
              <a:gd name="connsiteX4" fmla="*/ 1878958 w 3508510"/>
              <a:gd name="connsiteY4" fmla="*/ 2702415 h 2942370"/>
              <a:gd name="connsiteX5" fmla="*/ 41691 w 3508510"/>
              <a:gd name="connsiteY5" fmla="*/ 2871747 h 2942370"/>
              <a:gd name="connsiteX6" fmla="*/ 549691 w 3508510"/>
              <a:gd name="connsiteY6" fmla="*/ 1449348 h 2942370"/>
              <a:gd name="connsiteX7" fmla="*/ 405758 w 3508510"/>
              <a:gd name="connsiteY7" fmla="*/ 340213 h 2942370"/>
              <a:gd name="connsiteX0" fmla="*/ 69038 w 3544323"/>
              <a:gd name="connsiteY0" fmla="*/ 203085 h 3211642"/>
              <a:gd name="connsiteX1" fmla="*/ 1855505 w 3544323"/>
              <a:gd name="connsiteY1" fmla="*/ 372418 h 3211642"/>
              <a:gd name="connsiteX2" fmla="*/ 2947704 w 3544323"/>
              <a:gd name="connsiteY2" fmla="*/ 1346086 h 3211642"/>
              <a:gd name="connsiteX3" fmla="*/ 3506505 w 3544323"/>
              <a:gd name="connsiteY3" fmla="*/ 2760018 h 3211642"/>
              <a:gd name="connsiteX4" fmla="*/ 1914771 w 3544323"/>
              <a:gd name="connsiteY4" fmla="*/ 2971687 h 3211642"/>
              <a:gd name="connsiteX5" fmla="*/ 77504 w 3544323"/>
              <a:gd name="connsiteY5" fmla="*/ 3141019 h 3211642"/>
              <a:gd name="connsiteX6" fmla="*/ 585504 w 3544323"/>
              <a:gd name="connsiteY6" fmla="*/ 1718620 h 3211642"/>
              <a:gd name="connsiteX7" fmla="*/ 69038 w 3544323"/>
              <a:gd name="connsiteY7" fmla="*/ 203085 h 3211642"/>
              <a:gd name="connsiteX0" fmla="*/ 69038 w 3544323"/>
              <a:gd name="connsiteY0" fmla="*/ 203085 h 3531681"/>
              <a:gd name="connsiteX1" fmla="*/ 1855505 w 3544323"/>
              <a:gd name="connsiteY1" fmla="*/ 372418 h 3531681"/>
              <a:gd name="connsiteX2" fmla="*/ 2947704 w 3544323"/>
              <a:gd name="connsiteY2" fmla="*/ 1346086 h 3531681"/>
              <a:gd name="connsiteX3" fmla="*/ 3506505 w 3544323"/>
              <a:gd name="connsiteY3" fmla="*/ 2760018 h 3531681"/>
              <a:gd name="connsiteX4" fmla="*/ 1914771 w 3544323"/>
              <a:gd name="connsiteY4" fmla="*/ 2971687 h 3531681"/>
              <a:gd name="connsiteX5" fmla="*/ 246837 w 3544323"/>
              <a:gd name="connsiteY5" fmla="*/ 3488152 h 3531681"/>
              <a:gd name="connsiteX6" fmla="*/ 585504 w 3544323"/>
              <a:gd name="connsiteY6" fmla="*/ 1718620 h 3531681"/>
              <a:gd name="connsiteX7" fmla="*/ 69038 w 3544323"/>
              <a:gd name="connsiteY7" fmla="*/ 203085 h 3531681"/>
              <a:gd name="connsiteX0" fmla="*/ 69038 w 3549841"/>
              <a:gd name="connsiteY0" fmla="*/ 136242 h 3464838"/>
              <a:gd name="connsiteX1" fmla="*/ 1355971 w 3549841"/>
              <a:gd name="connsiteY1" fmla="*/ 703508 h 3464838"/>
              <a:gd name="connsiteX2" fmla="*/ 2947704 w 3549841"/>
              <a:gd name="connsiteY2" fmla="*/ 1279243 h 3464838"/>
              <a:gd name="connsiteX3" fmla="*/ 3506505 w 3549841"/>
              <a:gd name="connsiteY3" fmla="*/ 2693175 h 3464838"/>
              <a:gd name="connsiteX4" fmla="*/ 1914771 w 3549841"/>
              <a:gd name="connsiteY4" fmla="*/ 2904844 h 3464838"/>
              <a:gd name="connsiteX5" fmla="*/ 246837 w 3549841"/>
              <a:gd name="connsiteY5" fmla="*/ 3421309 h 3464838"/>
              <a:gd name="connsiteX6" fmla="*/ 585504 w 3549841"/>
              <a:gd name="connsiteY6" fmla="*/ 1651777 h 3464838"/>
              <a:gd name="connsiteX7" fmla="*/ 69038 w 3549841"/>
              <a:gd name="connsiteY7" fmla="*/ 136242 h 3464838"/>
              <a:gd name="connsiteX0" fmla="*/ 69038 w 3550480"/>
              <a:gd name="connsiteY0" fmla="*/ 144441 h 3473037"/>
              <a:gd name="connsiteX1" fmla="*/ 1305171 w 3550480"/>
              <a:gd name="connsiteY1" fmla="*/ 643974 h 3473037"/>
              <a:gd name="connsiteX2" fmla="*/ 2947704 w 3550480"/>
              <a:gd name="connsiteY2" fmla="*/ 1287442 h 3473037"/>
              <a:gd name="connsiteX3" fmla="*/ 3506505 w 3550480"/>
              <a:gd name="connsiteY3" fmla="*/ 2701374 h 3473037"/>
              <a:gd name="connsiteX4" fmla="*/ 1914771 w 3550480"/>
              <a:gd name="connsiteY4" fmla="*/ 2913043 h 3473037"/>
              <a:gd name="connsiteX5" fmla="*/ 246837 w 3550480"/>
              <a:gd name="connsiteY5" fmla="*/ 3429508 h 3473037"/>
              <a:gd name="connsiteX6" fmla="*/ 585504 w 3550480"/>
              <a:gd name="connsiteY6" fmla="*/ 1659976 h 3473037"/>
              <a:gd name="connsiteX7" fmla="*/ 69038 w 3550480"/>
              <a:gd name="connsiteY7" fmla="*/ 144441 h 3473037"/>
              <a:gd name="connsiteX0" fmla="*/ 69038 w 3559677"/>
              <a:gd name="connsiteY0" fmla="*/ 135986 h 3464582"/>
              <a:gd name="connsiteX1" fmla="*/ 1305171 w 3559677"/>
              <a:gd name="connsiteY1" fmla="*/ 635519 h 3464582"/>
              <a:gd name="connsiteX2" fmla="*/ 3006971 w 3559677"/>
              <a:gd name="connsiteY2" fmla="*/ 821787 h 3464582"/>
              <a:gd name="connsiteX3" fmla="*/ 3506505 w 3559677"/>
              <a:gd name="connsiteY3" fmla="*/ 2692919 h 3464582"/>
              <a:gd name="connsiteX4" fmla="*/ 1914771 w 3559677"/>
              <a:gd name="connsiteY4" fmla="*/ 2904588 h 3464582"/>
              <a:gd name="connsiteX5" fmla="*/ 246837 w 3559677"/>
              <a:gd name="connsiteY5" fmla="*/ 3421053 h 3464582"/>
              <a:gd name="connsiteX6" fmla="*/ 585504 w 3559677"/>
              <a:gd name="connsiteY6" fmla="*/ 1651521 h 3464582"/>
              <a:gd name="connsiteX7" fmla="*/ 69038 w 3559677"/>
              <a:gd name="connsiteY7" fmla="*/ 135986 h 3464582"/>
              <a:gd name="connsiteX0" fmla="*/ 182133 w 3672772"/>
              <a:gd name="connsiteY0" fmla="*/ 135986 h 3643934"/>
              <a:gd name="connsiteX1" fmla="*/ 1418266 w 3672772"/>
              <a:gd name="connsiteY1" fmla="*/ 635519 h 3643934"/>
              <a:gd name="connsiteX2" fmla="*/ 3120066 w 3672772"/>
              <a:gd name="connsiteY2" fmla="*/ 821787 h 3643934"/>
              <a:gd name="connsiteX3" fmla="*/ 3619600 w 3672772"/>
              <a:gd name="connsiteY3" fmla="*/ 2692919 h 3643934"/>
              <a:gd name="connsiteX4" fmla="*/ 2027866 w 3672772"/>
              <a:gd name="connsiteY4" fmla="*/ 2904588 h 3643934"/>
              <a:gd name="connsiteX5" fmla="*/ 35468 w 3672772"/>
              <a:gd name="connsiteY5" fmla="*/ 3607865 h 3643934"/>
              <a:gd name="connsiteX6" fmla="*/ 698599 w 3672772"/>
              <a:gd name="connsiteY6" fmla="*/ 1651521 h 3643934"/>
              <a:gd name="connsiteX7" fmla="*/ 182133 w 3672772"/>
              <a:gd name="connsiteY7" fmla="*/ 135986 h 3643934"/>
              <a:gd name="connsiteX0" fmla="*/ 182133 w 3438558"/>
              <a:gd name="connsiteY0" fmla="*/ 135986 h 3645609"/>
              <a:gd name="connsiteX1" fmla="*/ 1418266 w 3438558"/>
              <a:gd name="connsiteY1" fmla="*/ 635519 h 3645609"/>
              <a:gd name="connsiteX2" fmla="*/ 3120066 w 3438558"/>
              <a:gd name="connsiteY2" fmla="*/ 821787 h 3645609"/>
              <a:gd name="connsiteX3" fmla="*/ 3344297 w 3438558"/>
              <a:gd name="connsiteY3" fmla="*/ 2437280 h 3645609"/>
              <a:gd name="connsiteX4" fmla="*/ 2027866 w 3438558"/>
              <a:gd name="connsiteY4" fmla="*/ 2904588 h 3645609"/>
              <a:gd name="connsiteX5" fmla="*/ 35468 w 3438558"/>
              <a:gd name="connsiteY5" fmla="*/ 3607865 h 3645609"/>
              <a:gd name="connsiteX6" fmla="*/ 698599 w 3438558"/>
              <a:gd name="connsiteY6" fmla="*/ 1651521 h 3645609"/>
              <a:gd name="connsiteX7" fmla="*/ 182133 w 3438558"/>
              <a:gd name="connsiteY7" fmla="*/ 135986 h 3645609"/>
              <a:gd name="connsiteX0" fmla="*/ 181815 w 3438240"/>
              <a:gd name="connsiteY0" fmla="*/ 135986 h 3645609"/>
              <a:gd name="connsiteX1" fmla="*/ 1417948 w 3438240"/>
              <a:gd name="connsiteY1" fmla="*/ 635519 h 3645609"/>
              <a:gd name="connsiteX2" fmla="*/ 3119748 w 3438240"/>
              <a:gd name="connsiteY2" fmla="*/ 821787 h 3645609"/>
              <a:gd name="connsiteX3" fmla="*/ 3343979 w 3438240"/>
              <a:gd name="connsiteY3" fmla="*/ 2437280 h 3645609"/>
              <a:gd name="connsiteX4" fmla="*/ 2027548 w 3438240"/>
              <a:gd name="connsiteY4" fmla="*/ 2904588 h 3645609"/>
              <a:gd name="connsiteX5" fmla="*/ 35150 w 3438240"/>
              <a:gd name="connsiteY5" fmla="*/ 3607865 h 3645609"/>
              <a:gd name="connsiteX6" fmla="*/ 698281 w 3438240"/>
              <a:gd name="connsiteY6" fmla="*/ 1651521 h 3645609"/>
              <a:gd name="connsiteX7" fmla="*/ 181815 w 3438240"/>
              <a:gd name="connsiteY7" fmla="*/ 135986 h 3645609"/>
              <a:gd name="connsiteX0" fmla="*/ 180889 w 3437314"/>
              <a:gd name="connsiteY0" fmla="*/ 135986 h 3645609"/>
              <a:gd name="connsiteX1" fmla="*/ 1417022 w 3437314"/>
              <a:gd name="connsiteY1" fmla="*/ 635519 h 3645609"/>
              <a:gd name="connsiteX2" fmla="*/ 3118822 w 3437314"/>
              <a:gd name="connsiteY2" fmla="*/ 821787 h 3645609"/>
              <a:gd name="connsiteX3" fmla="*/ 3343053 w 3437314"/>
              <a:gd name="connsiteY3" fmla="*/ 2437280 h 3645609"/>
              <a:gd name="connsiteX4" fmla="*/ 2026622 w 3437314"/>
              <a:gd name="connsiteY4" fmla="*/ 2904588 h 3645609"/>
              <a:gd name="connsiteX5" fmla="*/ 34224 w 3437314"/>
              <a:gd name="connsiteY5" fmla="*/ 3607865 h 3645609"/>
              <a:gd name="connsiteX6" fmla="*/ 697355 w 3437314"/>
              <a:gd name="connsiteY6" fmla="*/ 1651521 h 3645609"/>
              <a:gd name="connsiteX7" fmla="*/ 180889 w 3437314"/>
              <a:gd name="connsiteY7" fmla="*/ 135986 h 3645609"/>
              <a:gd name="connsiteX0" fmla="*/ 180889 w 3378532"/>
              <a:gd name="connsiteY0" fmla="*/ 135986 h 3645609"/>
              <a:gd name="connsiteX1" fmla="*/ 1417022 w 3378532"/>
              <a:gd name="connsiteY1" fmla="*/ 635519 h 3645609"/>
              <a:gd name="connsiteX2" fmla="*/ 3118822 w 3378532"/>
              <a:gd name="connsiteY2" fmla="*/ 821787 h 3645609"/>
              <a:gd name="connsiteX3" fmla="*/ 3343053 w 3378532"/>
              <a:gd name="connsiteY3" fmla="*/ 2437280 h 3645609"/>
              <a:gd name="connsiteX4" fmla="*/ 2026622 w 3378532"/>
              <a:gd name="connsiteY4" fmla="*/ 2904588 h 3645609"/>
              <a:gd name="connsiteX5" fmla="*/ 34224 w 3378532"/>
              <a:gd name="connsiteY5" fmla="*/ 3607865 h 3645609"/>
              <a:gd name="connsiteX6" fmla="*/ 697355 w 3378532"/>
              <a:gd name="connsiteY6" fmla="*/ 1651521 h 3645609"/>
              <a:gd name="connsiteX7" fmla="*/ 180889 w 3378532"/>
              <a:gd name="connsiteY7" fmla="*/ 135986 h 3645609"/>
              <a:gd name="connsiteX0" fmla="*/ 180889 w 3401098"/>
              <a:gd name="connsiteY0" fmla="*/ 135986 h 3645676"/>
              <a:gd name="connsiteX1" fmla="*/ 1417022 w 3401098"/>
              <a:gd name="connsiteY1" fmla="*/ 635519 h 3645676"/>
              <a:gd name="connsiteX2" fmla="*/ 3118822 w 3401098"/>
              <a:gd name="connsiteY2" fmla="*/ 821787 h 3645676"/>
              <a:gd name="connsiteX3" fmla="*/ 3293892 w 3401098"/>
              <a:gd name="connsiteY3" fmla="*/ 2427448 h 3645676"/>
              <a:gd name="connsiteX4" fmla="*/ 2026622 w 3401098"/>
              <a:gd name="connsiteY4" fmla="*/ 2904588 h 3645676"/>
              <a:gd name="connsiteX5" fmla="*/ 34224 w 3401098"/>
              <a:gd name="connsiteY5" fmla="*/ 3607865 h 3645676"/>
              <a:gd name="connsiteX6" fmla="*/ 697355 w 3401098"/>
              <a:gd name="connsiteY6" fmla="*/ 1651521 h 3645676"/>
              <a:gd name="connsiteX7" fmla="*/ 180889 w 3401098"/>
              <a:gd name="connsiteY7" fmla="*/ 135986 h 3645676"/>
              <a:gd name="connsiteX0" fmla="*/ 180889 w 3364351"/>
              <a:gd name="connsiteY0" fmla="*/ 135986 h 3645676"/>
              <a:gd name="connsiteX1" fmla="*/ 1417022 w 3364351"/>
              <a:gd name="connsiteY1" fmla="*/ 635519 h 3645676"/>
              <a:gd name="connsiteX2" fmla="*/ 3118822 w 3364351"/>
              <a:gd name="connsiteY2" fmla="*/ 821787 h 3645676"/>
              <a:gd name="connsiteX3" fmla="*/ 3293892 w 3364351"/>
              <a:gd name="connsiteY3" fmla="*/ 2427448 h 3645676"/>
              <a:gd name="connsiteX4" fmla="*/ 2026622 w 3364351"/>
              <a:gd name="connsiteY4" fmla="*/ 2904588 h 3645676"/>
              <a:gd name="connsiteX5" fmla="*/ 34224 w 3364351"/>
              <a:gd name="connsiteY5" fmla="*/ 3607865 h 3645676"/>
              <a:gd name="connsiteX6" fmla="*/ 697355 w 3364351"/>
              <a:gd name="connsiteY6" fmla="*/ 1651521 h 3645676"/>
              <a:gd name="connsiteX7" fmla="*/ 180889 w 3364351"/>
              <a:gd name="connsiteY7" fmla="*/ 135986 h 3645676"/>
              <a:gd name="connsiteX0" fmla="*/ 180889 w 3330073"/>
              <a:gd name="connsiteY0" fmla="*/ 135986 h 3645676"/>
              <a:gd name="connsiteX1" fmla="*/ 1417022 w 3330073"/>
              <a:gd name="connsiteY1" fmla="*/ 635519 h 3645676"/>
              <a:gd name="connsiteX2" fmla="*/ 3118822 w 3330073"/>
              <a:gd name="connsiteY2" fmla="*/ 821787 h 3645676"/>
              <a:gd name="connsiteX3" fmla="*/ 3293892 w 3330073"/>
              <a:gd name="connsiteY3" fmla="*/ 2427448 h 3645676"/>
              <a:gd name="connsiteX4" fmla="*/ 2026622 w 3330073"/>
              <a:gd name="connsiteY4" fmla="*/ 2904588 h 3645676"/>
              <a:gd name="connsiteX5" fmla="*/ 34224 w 3330073"/>
              <a:gd name="connsiteY5" fmla="*/ 3607865 h 3645676"/>
              <a:gd name="connsiteX6" fmla="*/ 697355 w 3330073"/>
              <a:gd name="connsiteY6" fmla="*/ 1651521 h 3645676"/>
              <a:gd name="connsiteX7" fmla="*/ 180889 w 3330073"/>
              <a:gd name="connsiteY7" fmla="*/ 135986 h 364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0073" h="3645676">
                <a:moveTo>
                  <a:pt x="180889" y="135986"/>
                </a:moveTo>
                <a:cubicBezTo>
                  <a:pt x="437711" y="-324036"/>
                  <a:pt x="927367" y="521219"/>
                  <a:pt x="1417022" y="635519"/>
                </a:cubicBezTo>
                <a:cubicBezTo>
                  <a:pt x="1906677" y="749819"/>
                  <a:pt x="3336951" y="-76636"/>
                  <a:pt x="3118822" y="821787"/>
                </a:cubicBezTo>
                <a:cubicBezTo>
                  <a:pt x="2900693" y="1720210"/>
                  <a:pt x="3475925" y="2080315"/>
                  <a:pt x="3293892" y="2427448"/>
                </a:cubicBezTo>
                <a:cubicBezTo>
                  <a:pt x="3111859" y="2774581"/>
                  <a:pt x="2569900" y="2707852"/>
                  <a:pt x="2026622" y="2904588"/>
                </a:cubicBezTo>
                <a:cubicBezTo>
                  <a:pt x="1483344" y="3101324"/>
                  <a:pt x="255768" y="3816709"/>
                  <a:pt x="34224" y="3607865"/>
                </a:cubicBezTo>
                <a:cubicBezTo>
                  <a:pt x="-187320" y="3399021"/>
                  <a:pt x="740917" y="2681404"/>
                  <a:pt x="697355" y="1651521"/>
                </a:cubicBezTo>
                <a:cubicBezTo>
                  <a:pt x="693122" y="1280399"/>
                  <a:pt x="-126733" y="409742"/>
                  <a:pt x="180889" y="135986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06364C-A116-4A80-BD90-D90FA4135AAB}"/>
              </a:ext>
            </a:extLst>
          </p:cNvPr>
          <p:cNvSpPr/>
          <p:nvPr/>
        </p:nvSpPr>
        <p:spPr>
          <a:xfrm>
            <a:off x="7128563" y="5074566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11B7D1-5657-4A9B-9F55-4049F44B1D09}"/>
              </a:ext>
            </a:extLst>
          </p:cNvPr>
          <p:cNvSpPr/>
          <p:nvPr/>
        </p:nvSpPr>
        <p:spPr>
          <a:xfrm>
            <a:off x="10506520" y="4001899"/>
            <a:ext cx="540000" cy="540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4CADDAB2-7060-44ED-BF80-7174526F7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8563" y="4714079"/>
            <a:ext cx="900000" cy="900000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972335B5-EC5C-40A7-BE48-39AB2E9AD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6520" y="3693982"/>
            <a:ext cx="900000" cy="9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838200" y="1408905"/>
                <a:ext cx="4729222" cy="10132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∈ {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8905"/>
                <a:ext cx="4729222" cy="1013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2056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AB86C5-3699-4D99-BFA0-C34BD97ACB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acessibilidade acumulada</a:t>
            </a:r>
          </a:p>
          <a:p>
            <a:pPr lvl="1"/>
            <a:r>
              <a:rPr lang="pt-BR" dirty="0"/>
              <a:t>fácil interpretação</a:t>
            </a:r>
          </a:p>
          <a:p>
            <a:pPr marL="0" indent="0" algn="r">
              <a:buNone/>
            </a:pPr>
            <a:r>
              <a:rPr lang="de-DE" sz="1200" dirty="0"/>
              <a:t>(SHEN, 1998; MERLIN; HU, 2017)</a:t>
            </a:r>
          </a:p>
          <a:p>
            <a:pPr lvl="1"/>
            <a:r>
              <a:rPr lang="de-DE" dirty="0"/>
              <a:t>resultados semelhantes quando considera competição na análise de desigualdade</a:t>
            </a:r>
          </a:p>
          <a:p>
            <a:pPr marL="0" indent="0" algn="r">
              <a:buNone/>
            </a:pPr>
            <a:r>
              <a:rPr lang="de-DE" sz="1200" dirty="0"/>
              <a:t>(GIANNOTTI et al, 2020, no prelo)</a:t>
            </a:r>
          </a:p>
          <a:p>
            <a:r>
              <a:rPr lang="pt-BR" dirty="0"/>
              <a:t>empregos</a:t>
            </a:r>
          </a:p>
          <a:p>
            <a:r>
              <a:rPr lang="pt-BR" dirty="0"/>
              <a:t>60min</a:t>
            </a:r>
          </a:p>
          <a:p>
            <a:pPr lvl="1"/>
            <a:r>
              <a:rPr lang="pt-BR" dirty="0"/>
              <a:t>maior variabilidade </a:t>
            </a:r>
          </a:p>
          <a:p>
            <a:pPr lvl="1"/>
            <a:r>
              <a:rPr lang="pt-BR" dirty="0"/>
              <a:t>mediana de duração para viagens a trabalho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7BB4E2B-2E6C-492D-BD8E-A1657A99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decisões | acessibilidade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7E08D3-D0CD-45D8-8A1F-F86ACBEB9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651286"/>
            <a:ext cx="6172200" cy="2777714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8B7DA24-683B-4B77-8D47-9845550DD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588" y="3429000"/>
            <a:ext cx="6172199" cy="27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habitação de baixa renda </a:t>
            </a:r>
            <a:r>
              <a:rPr lang="pt-BR" dirty="0"/>
              <a:t>fica em </a:t>
            </a:r>
            <a:r>
              <a:rPr lang="pt-BR" dirty="0">
                <a:solidFill>
                  <a:schemeClr val="accent6"/>
                </a:solidFill>
              </a:rPr>
              <a:t>piores localizações </a:t>
            </a:r>
            <a:r>
              <a:rPr lang="pt-BR" dirty="0"/>
              <a:t>e então </a:t>
            </a:r>
            <a:r>
              <a:rPr lang="pt-BR" dirty="0">
                <a:solidFill>
                  <a:schemeClr val="accent6"/>
                </a:solidFill>
              </a:rPr>
              <a:t>reforça a segregação urbana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9976F-AFB1-47F9-B09F-307ECBB90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800" dirty="0"/>
              <a:t>(BONDUKI, 2014; CARDOSO; ARAGÃO; ARAUJO, 2011; CAMPOS; MENDONÇA, 2013; FERREIRA, 2015; MARQUES; RODRIGUES, 2013; PEQUENO; FREITAS, 2013; ROLNIK et al., 2015; </a:t>
            </a:r>
            <a:r>
              <a:rPr lang="it-IT" sz="1800" dirty="0"/>
              <a:t>AMORE; SHIMBO; RUFINO, 2015; SIGOLO, 2014)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3770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0EBB-812E-42CF-A878-D1B5D422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segregação urbana</a:t>
            </a:r>
            <a:r>
              <a:rPr lang="pt-BR" dirty="0"/>
              <a:t> é um indicador do </a:t>
            </a:r>
            <a:r>
              <a:rPr lang="pt-BR" dirty="0">
                <a:solidFill>
                  <a:schemeClr val="accent6"/>
                </a:solidFill>
              </a:rPr>
              <a:t>nível de separação entre grupos</a:t>
            </a:r>
            <a:r>
              <a:rPr lang="pt-BR" dirty="0"/>
              <a:t> sociais </a:t>
            </a:r>
            <a:r>
              <a:rPr lang="pt-BR" dirty="0">
                <a:solidFill>
                  <a:schemeClr val="accent6"/>
                </a:solidFill>
              </a:rPr>
              <a:t>no espaço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8D70C-BBB0-4026-9DE7-C23E5DF0A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(FEITOSA et al., 2007; MARQUES; RODRIGUES, 2013)</a:t>
            </a:r>
          </a:p>
        </p:txBody>
      </p:sp>
    </p:spTree>
    <p:extLst>
      <p:ext uri="{BB962C8B-B14F-4D97-AF65-F5344CB8AC3E}">
        <p14:creationId xmlns:p14="http://schemas.microsoft.com/office/powerpoint/2010/main" val="793713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EFD63-797D-400E-8B2B-3650AEEF43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  <a:p>
            <a:pPr lvl="1"/>
            <a:r>
              <a:rPr lang="pt-BR" dirty="0"/>
              <a:t>exposição de um grupo à ele mesmo</a:t>
            </a:r>
          </a:p>
          <a:p>
            <a:pPr lvl="1"/>
            <a:r>
              <a:rPr lang="pt-BR" dirty="0"/>
              <a:t>aderente à discussão de habitação</a:t>
            </a:r>
          </a:p>
          <a:p>
            <a:r>
              <a:rPr lang="pt-BR" dirty="0"/>
              <a:t>renda familiar:</a:t>
            </a:r>
          </a:p>
          <a:p>
            <a:pPr lvl="1"/>
            <a:r>
              <a:rPr lang="pt-BR" dirty="0"/>
              <a:t>G1: até 3 SM</a:t>
            </a:r>
          </a:p>
          <a:p>
            <a:pPr lvl="1"/>
            <a:r>
              <a:rPr lang="pt-BR" dirty="0"/>
              <a:t>G2: 3 a 10 SM</a:t>
            </a:r>
          </a:p>
          <a:p>
            <a:pPr lvl="1"/>
            <a:r>
              <a:rPr lang="pt-BR" dirty="0"/>
              <a:t>G3: acima de 10 SM</a:t>
            </a:r>
          </a:p>
          <a:p>
            <a:r>
              <a:rPr lang="pt-BR" dirty="0"/>
              <a:t>G1: foco no HIS</a:t>
            </a:r>
          </a:p>
          <a:p>
            <a:r>
              <a:rPr lang="pt-BR" dirty="0"/>
              <a:t>1.500m: distância intermediária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611B6-608C-44DA-986F-BF0D9154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decisão | segregação</a:t>
            </a:r>
            <a:endParaRPr lang="pt-B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55F811-4D43-4EFB-BBF4-6D743C1D8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606810"/>
            <a:ext cx="6172200" cy="3394485"/>
          </a:xfr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A0CF7E-A1C1-47D5-8D36-EC32971A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41" y="4350328"/>
            <a:ext cx="4966267" cy="22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071"/>
            <a:ext cx="4729223" cy="1939847"/>
          </a:xfrm>
        </p:spPr>
        <p:txBody>
          <a:bodyPr anchor="t">
            <a:normAutofit/>
          </a:bodyPr>
          <a:lstStyle/>
          <a:p>
            <a:pPr marL="285750" indent="-285750"/>
            <a:endParaRPr lang="de-DE" sz="2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A4298-667B-4D78-9A36-E39D04F1D864}"/>
              </a:ext>
            </a:extLst>
          </p:cNvPr>
          <p:cNvSpPr/>
          <p:nvPr/>
        </p:nvSpPr>
        <p:spPr>
          <a:xfrm rot="16200000">
            <a:off x="6829124" y="1399276"/>
            <a:ext cx="4321318" cy="4313966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D6449-D74C-4019-AAD4-2257713E45D8}"/>
              </a:ext>
            </a:extLst>
          </p:cNvPr>
          <p:cNvSpPr/>
          <p:nvPr/>
        </p:nvSpPr>
        <p:spPr>
          <a:xfrm rot="16200000">
            <a:off x="6831052" y="1397760"/>
            <a:ext cx="2160240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856A2-14D3-48EC-8B4F-74F9C0719473}"/>
              </a:ext>
            </a:extLst>
          </p:cNvPr>
          <p:cNvSpPr/>
          <p:nvPr/>
        </p:nvSpPr>
        <p:spPr>
          <a:xfrm rot="16200000">
            <a:off x="9168389" y="3738953"/>
            <a:ext cx="721280" cy="3235475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779A3-6331-45BB-BAAB-78CFCB1B026B}"/>
              </a:ext>
            </a:extLst>
          </p:cNvPr>
          <p:cNvSpPr/>
          <p:nvPr/>
        </p:nvSpPr>
        <p:spPr>
          <a:xfrm rot="16200000">
            <a:off x="7904340" y="2485206"/>
            <a:ext cx="1439306" cy="3582384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2F83B-2FFA-48B5-B73A-B4111D379A88}"/>
              </a:ext>
            </a:extLst>
          </p:cNvPr>
          <p:cNvSpPr/>
          <p:nvPr/>
        </p:nvSpPr>
        <p:spPr>
          <a:xfrm rot="16200000">
            <a:off x="9348262" y="1758719"/>
            <a:ext cx="1439306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688BF-EA6B-489C-AC15-DB21EB3CFEFA}"/>
              </a:ext>
            </a:extLst>
          </p:cNvPr>
          <p:cNvSpPr/>
          <p:nvPr/>
        </p:nvSpPr>
        <p:spPr>
          <a:xfrm>
            <a:off x="8261219" y="2821071"/>
            <a:ext cx="1455690" cy="1455690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67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071"/>
            <a:ext cx="4729223" cy="1939847"/>
          </a:xfrm>
        </p:spPr>
        <p:txBody>
          <a:bodyPr anchor="t">
            <a:normAutofit/>
          </a:bodyPr>
          <a:lstStyle/>
          <a:p>
            <a:pPr marL="285750" indent="-285750"/>
            <a:r>
              <a:rPr lang="de-DE" sz="2100" dirty="0"/>
              <a:t>quanto da população de um grupo está na localidade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A4298-667B-4D78-9A36-E39D04F1D864}"/>
              </a:ext>
            </a:extLst>
          </p:cNvPr>
          <p:cNvSpPr/>
          <p:nvPr/>
        </p:nvSpPr>
        <p:spPr>
          <a:xfrm rot="16200000">
            <a:off x="6829124" y="1399276"/>
            <a:ext cx="4321318" cy="4313966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D6449-D74C-4019-AAD4-2257713E45D8}"/>
              </a:ext>
            </a:extLst>
          </p:cNvPr>
          <p:cNvSpPr/>
          <p:nvPr/>
        </p:nvSpPr>
        <p:spPr>
          <a:xfrm rot="16200000">
            <a:off x="6831052" y="1397760"/>
            <a:ext cx="2160240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856A2-14D3-48EC-8B4F-74F9C0719473}"/>
              </a:ext>
            </a:extLst>
          </p:cNvPr>
          <p:cNvSpPr/>
          <p:nvPr/>
        </p:nvSpPr>
        <p:spPr>
          <a:xfrm rot="16200000">
            <a:off x="9168389" y="3738953"/>
            <a:ext cx="721280" cy="3235475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779A3-6331-45BB-BAAB-78CFCB1B026B}"/>
              </a:ext>
            </a:extLst>
          </p:cNvPr>
          <p:cNvSpPr/>
          <p:nvPr/>
        </p:nvSpPr>
        <p:spPr>
          <a:xfrm rot="16200000">
            <a:off x="7904340" y="2485206"/>
            <a:ext cx="1439306" cy="3582384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2F83B-2FFA-48B5-B73A-B4111D379A88}"/>
              </a:ext>
            </a:extLst>
          </p:cNvPr>
          <p:cNvSpPr/>
          <p:nvPr/>
        </p:nvSpPr>
        <p:spPr>
          <a:xfrm rot="16200000">
            <a:off x="9348262" y="1758719"/>
            <a:ext cx="1439306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688BF-EA6B-489C-AC15-DB21EB3CFEFA}"/>
              </a:ext>
            </a:extLst>
          </p:cNvPr>
          <p:cNvSpPr/>
          <p:nvPr/>
        </p:nvSpPr>
        <p:spPr>
          <a:xfrm>
            <a:off x="8261219" y="2821071"/>
            <a:ext cx="1455690" cy="1455690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AC61761-6168-43BD-AB99-2AA29B18E12C}"/>
              </a:ext>
            </a:extLst>
          </p:cNvPr>
          <p:cNvSpPr/>
          <p:nvPr/>
        </p:nvSpPr>
        <p:spPr>
          <a:xfrm>
            <a:off x="6832800" y="1395107"/>
            <a:ext cx="4313487" cy="43218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B9BB0-FFF9-4F24-8A92-8C7A799E661B}"/>
              </a:ext>
            </a:extLst>
          </p:cNvPr>
          <p:cNvSpPr/>
          <p:nvPr/>
        </p:nvSpPr>
        <p:spPr>
          <a:xfrm>
            <a:off x="3034603" y="1537398"/>
            <a:ext cx="401934" cy="992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/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/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10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mercado imobiliário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zeis</a:t>
            </a:r>
          </a:p>
        </p:txBody>
      </p:sp>
    </p:spTree>
    <p:extLst>
      <p:ext uri="{BB962C8B-B14F-4D97-AF65-F5344CB8AC3E}">
        <p14:creationId xmlns:p14="http://schemas.microsoft.com/office/powerpoint/2010/main" val="2047248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071"/>
            <a:ext cx="4729223" cy="1939847"/>
          </a:xfrm>
        </p:spPr>
        <p:txBody>
          <a:bodyPr anchor="t">
            <a:normAutofit/>
          </a:bodyPr>
          <a:lstStyle/>
          <a:p>
            <a:pPr marL="285750" indent="-285750"/>
            <a:r>
              <a:rPr lang="de-DE" sz="2100" dirty="0"/>
              <a:t>quanto da população de um grupo está na localidade</a:t>
            </a:r>
          </a:p>
          <a:p>
            <a:pPr marL="285750" indent="-285750"/>
            <a:r>
              <a:rPr lang="de-DE" sz="2100" dirty="0"/>
              <a:t>quanto da população do grupo na vizinhança representa o total da vizinhança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A4298-667B-4D78-9A36-E39D04F1D864}"/>
              </a:ext>
            </a:extLst>
          </p:cNvPr>
          <p:cNvSpPr/>
          <p:nvPr/>
        </p:nvSpPr>
        <p:spPr>
          <a:xfrm rot="16200000">
            <a:off x="6829124" y="1399276"/>
            <a:ext cx="4321318" cy="4313966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D6449-D74C-4019-AAD4-2257713E45D8}"/>
              </a:ext>
            </a:extLst>
          </p:cNvPr>
          <p:cNvSpPr/>
          <p:nvPr/>
        </p:nvSpPr>
        <p:spPr>
          <a:xfrm rot="16200000">
            <a:off x="6831052" y="1397760"/>
            <a:ext cx="2160240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856A2-14D3-48EC-8B4F-74F9C0719473}"/>
              </a:ext>
            </a:extLst>
          </p:cNvPr>
          <p:cNvSpPr/>
          <p:nvPr/>
        </p:nvSpPr>
        <p:spPr>
          <a:xfrm rot="16200000">
            <a:off x="9168389" y="3738953"/>
            <a:ext cx="721280" cy="3235475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779A3-6331-45BB-BAAB-78CFCB1B026B}"/>
              </a:ext>
            </a:extLst>
          </p:cNvPr>
          <p:cNvSpPr/>
          <p:nvPr/>
        </p:nvSpPr>
        <p:spPr>
          <a:xfrm rot="16200000">
            <a:off x="7904340" y="2485206"/>
            <a:ext cx="1439306" cy="3582384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2F83B-2FFA-48B5-B73A-B4111D379A88}"/>
              </a:ext>
            </a:extLst>
          </p:cNvPr>
          <p:cNvSpPr/>
          <p:nvPr/>
        </p:nvSpPr>
        <p:spPr>
          <a:xfrm rot="16200000">
            <a:off x="9348262" y="1758719"/>
            <a:ext cx="1439306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688BF-EA6B-489C-AC15-DB21EB3CFEFA}"/>
              </a:ext>
            </a:extLst>
          </p:cNvPr>
          <p:cNvSpPr/>
          <p:nvPr/>
        </p:nvSpPr>
        <p:spPr>
          <a:xfrm>
            <a:off x="8261219" y="2821071"/>
            <a:ext cx="1455690" cy="1455690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AC61761-6168-43BD-AB99-2AA29B18E12C}"/>
              </a:ext>
            </a:extLst>
          </p:cNvPr>
          <p:cNvSpPr/>
          <p:nvPr/>
        </p:nvSpPr>
        <p:spPr>
          <a:xfrm>
            <a:off x="6832800" y="1395107"/>
            <a:ext cx="4313487" cy="43218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B9BB0-FFF9-4F24-8A92-8C7A799E661B}"/>
              </a:ext>
            </a:extLst>
          </p:cNvPr>
          <p:cNvSpPr/>
          <p:nvPr/>
        </p:nvSpPr>
        <p:spPr>
          <a:xfrm>
            <a:off x="3607359" y="1537398"/>
            <a:ext cx="401934" cy="992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/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/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1921B0A-F966-4BB2-B786-9441AC974343}"/>
              </a:ext>
            </a:extLst>
          </p:cNvPr>
          <p:cNvSpPr/>
          <p:nvPr/>
        </p:nvSpPr>
        <p:spPr>
          <a:xfrm>
            <a:off x="3777054" y="1180962"/>
            <a:ext cx="757678" cy="588235"/>
          </a:xfrm>
          <a:custGeom>
            <a:avLst/>
            <a:gdLst>
              <a:gd name="connsiteX0" fmla="*/ 0 w 1024932"/>
              <a:gd name="connsiteY0" fmla="*/ 771944 h 771944"/>
              <a:gd name="connsiteX1" fmla="*/ 231112 w 1024932"/>
              <a:gd name="connsiteY1" fmla="*/ 108753 h 771944"/>
              <a:gd name="connsiteX2" fmla="*/ 1024932 w 1024932"/>
              <a:gd name="connsiteY2" fmla="*/ 8269 h 771944"/>
              <a:gd name="connsiteX0" fmla="*/ 0 w 1436914"/>
              <a:gd name="connsiteY0" fmla="*/ 490590 h 490590"/>
              <a:gd name="connsiteX1" fmla="*/ 643094 w 1436914"/>
              <a:gd name="connsiteY1" fmla="*/ 108753 h 490590"/>
              <a:gd name="connsiteX2" fmla="*/ 1436914 w 1436914"/>
              <a:gd name="connsiteY2" fmla="*/ 8269 h 490590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93740 h 514320"/>
              <a:gd name="connsiteX1" fmla="*/ 492369 w 1105318"/>
              <a:gd name="connsiteY1" fmla="*/ 1855 h 514320"/>
              <a:gd name="connsiteX2" fmla="*/ 1105318 w 1105318"/>
              <a:gd name="connsiteY2" fmla="*/ 514320 h 514320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35536 h 356116"/>
              <a:gd name="connsiteX1" fmla="*/ 562708 w 1105318"/>
              <a:gd name="connsiteY1" fmla="*/ 4424 h 356116"/>
              <a:gd name="connsiteX2" fmla="*/ 1105318 w 1105318"/>
              <a:gd name="connsiteY2" fmla="*/ 356116 h 356116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341644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71952 h 322194"/>
              <a:gd name="connsiteX1" fmla="*/ 442128 w 753625"/>
              <a:gd name="connsiteY1" fmla="*/ 646 h 322194"/>
              <a:gd name="connsiteX2" fmla="*/ 753625 w 753625"/>
              <a:gd name="connsiteY2" fmla="*/ 322194 h 322194"/>
              <a:gd name="connsiteX0" fmla="*/ 0 w 753625"/>
              <a:gd name="connsiteY0" fmla="*/ 212877 h 263119"/>
              <a:gd name="connsiteX1" fmla="*/ 291403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683288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32080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185374 h 235616"/>
              <a:gd name="connsiteX1" fmla="*/ 432080 w 753625"/>
              <a:gd name="connsiteY1" fmla="*/ 4504 h 235616"/>
              <a:gd name="connsiteX2" fmla="*/ 753625 w 753625"/>
              <a:gd name="connsiteY2" fmla="*/ 235616 h 23561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1284 h 281526"/>
              <a:gd name="connsiteX1" fmla="*/ 401935 w 753625"/>
              <a:gd name="connsiteY1" fmla="*/ 172 h 281526"/>
              <a:gd name="connsiteX2" fmla="*/ 753625 w 753625"/>
              <a:gd name="connsiteY2" fmla="*/ 281526 h 28152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96"/>
              <a:gd name="connsiteY0" fmla="*/ 232297 h 282751"/>
              <a:gd name="connsiteX1" fmla="*/ 401935 w 753696"/>
              <a:gd name="connsiteY1" fmla="*/ 1185 h 282751"/>
              <a:gd name="connsiteX2" fmla="*/ 753625 w 753696"/>
              <a:gd name="connsiteY2" fmla="*/ 282539 h 282751"/>
              <a:gd name="connsiteX0" fmla="*/ 0 w 753696"/>
              <a:gd name="connsiteY0" fmla="*/ 231325 h 281779"/>
              <a:gd name="connsiteX1" fmla="*/ 401935 w 753696"/>
              <a:gd name="connsiteY1" fmla="*/ 213 h 281779"/>
              <a:gd name="connsiteX2" fmla="*/ 753625 w 753696"/>
              <a:gd name="connsiteY2" fmla="*/ 281567 h 281779"/>
              <a:gd name="connsiteX0" fmla="*/ 0 w 754040"/>
              <a:gd name="connsiteY0" fmla="*/ 232647 h 283113"/>
              <a:gd name="connsiteX1" fmla="*/ 401935 w 754040"/>
              <a:gd name="connsiteY1" fmla="*/ 1535 h 283113"/>
              <a:gd name="connsiteX2" fmla="*/ 753625 w 754040"/>
              <a:gd name="connsiteY2" fmla="*/ 282889 h 283113"/>
              <a:gd name="connsiteX0" fmla="*/ 0 w 753830"/>
              <a:gd name="connsiteY0" fmla="*/ 232647 h 283113"/>
              <a:gd name="connsiteX1" fmla="*/ 401935 w 753830"/>
              <a:gd name="connsiteY1" fmla="*/ 1535 h 283113"/>
              <a:gd name="connsiteX2" fmla="*/ 753625 w 753830"/>
              <a:gd name="connsiteY2" fmla="*/ 282889 h 283113"/>
              <a:gd name="connsiteX0" fmla="*/ 0 w 506589"/>
              <a:gd name="connsiteY0" fmla="*/ 231375 h 287541"/>
              <a:gd name="connsiteX1" fmla="*/ 401935 w 506589"/>
              <a:gd name="connsiteY1" fmla="*/ 263 h 287541"/>
              <a:gd name="connsiteX2" fmla="*/ 505975 w 506589"/>
              <a:gd name="connsiteY2" fmla="*/ 287332 h 287541"/>
              <a:gd name="connsiteX0" fmla="*/ 0 w 506073"/>
              <a:gd name="connsiteY0" fmla="*/ 237083 h 293245"/>
              <a:gd name="connsiteX1" fmla="*/ 240010 w 506073"/>
              <a:gd name="connsiteY1" fmla="*/ 256 h 293245"/>
              <a:gd name="connsiteX2" fmla="*/ 505975 w 506073"/>
              <a:gd name="connsiteY2" fmla="*/ 293040 h 293245"/>
              <a:gd name="connsiteX0" fmla="*/ 0 w 506476"/>
              <a:gd name="connsiteY0" fmla="*/ 242324 h 298450"/>
              <a:gd name="connsiteX1" fmla="*/ 240010 w 506476"/>
              <a:gd name="connsiteY1" fmla="*/ 5497 h 298450"/>
              <a:gd name="connsiteX2" fmla="*/ 505975 w 506476"/>
              <a:gd name="connsiteY2" fmla="*/ 298281 h 298450"/>
              <a:gd name="connsiteX0" fmla="*/ 0 w 506455"/>
              <a:gd name="connsiteY0" fmla="*/ 237471 h 293637"/>
              <a:gd name="connsiteX1" fmla="*/ 240010 w 506455"/>
              <a:gd name="connsiteY1" fmla="*/ 644 h 293637"/>
              <a:gd name="connsiteX2" fmla="*/ 505975 w 506455"/>
              <a:gd name="connsiteY2" fmla="*/ 293428 h 293637"/>
              <a:gd name="connsiteX0" fmla="*/ 0 w 488927"/>
              <a:gd name="connsiteY0" fmla="*/ 330266 h 330274"/>
              <a:gd name="connsiteX1" fmla="*/ 222865 w 488927"/>
              <a:gd name="connsiteY1" fmla="*/ 94 h 330274"/>
              <a:gd name="connsiteX2" fmla="*/ 488830 w 488927"/>
              <a:gd name="connsiteY2" fmla="*/ 292878 h 330274"/>
              <a:gd name="connsiteX0" fmla="*/ 0 w 489106"/>
              <a:gd name="connsiteY0" fmla="*/ 331196 h 331204"/>
              <a:gd name="connsiteX1" fmla="*/ 222865 w 489106"/>
              <a:gd name="connsiteY1" fmla="*/ 1024 h 331204"/>
              <a:gd name="connsiteX2" fmla="*/ 488830 w 489106"/>
              <a:gd name="connsiteY2" fmla="*/ 293808 h 331204"/>
              <a:gd name="connsiteX0" fmla="*/ 0 w 506065"/>
              <a:gd name="connsiteY0" fmla="*/ 330174 h 334871"/>
              <a:gd name="connsiteX1" fmla="*/ 222865 w 506065"/>
              <a:gd name="connsiteY1" fmla="*/ 2 h 334871"/>
              <a:gd name="connsiteX2" fmla="*/ 505975 w 506065"/>
              <a:gd name="connsiteY2" fmla="*/ 334696 h 334871"/>
              <a:gd name="connsiteX0" fmla="*/ 0 w 506162"/>
              <a:gd name="connsiteY0" fmla="*/ 330187 h 334885"/>
              <a:gd name="connsiteX1" fmla="*/ 222865 w 506162"/>
              <a:gd name="connsiteY1" fmla="*/ 15 h 334885"/>
              <a:gd name="connsiteX2" fmla="*/ 505975 w 506162"/>
              <a:gd name="connsiteY2" fmla="*/ 334709 h 334885"/>
              <a:gd name="connsiteX0" fmla="*/ 0 w 506152"/>
              <a:gd name="connsiteY0" fmla="*/ 331298 h 335984"/>
              <a:gd name="connsiteX1" fmla="*/ 222865 w 506152"/>
              <a:gd name="connsiteY1" fmla="*/ 1126 h 335984"/>
              <a:gd name="connsiteX2" fmla="*/ 505975 w 506152"/>
              <a:gd name="connsiteY2" fmla="*/ 335820 h 335984"/>
              <a:gd name="connsiteX0" fmla="*/ 0 w 757480"/>
              <a:gd name="connsiteY0" fmla="*/ 333198 h 574052"/>
              <a:gd name="connsiteX1" fmla="*/ 222865 w 757480"/>
              <a:gd name="connsiteY1" fmla="*/ 3026 h 574052"/>
              <a:gd name="connsiteX2" fmla="*/ 757435 w 757480"/>
              <a:gd name="connsiteY2" fmla="*/ 573940 h 574052"/>
              <a:gd name="connsiteX0" fmla="*/ 0 w 757548"/>
              <a:gd name="connsiteY0" fmla="*/ 363463 h 604311"/>
              <a:gd name="connsiteX1" fmla="*/ 474325 w 757548"/>
              <a:gd name="connsiteY1" fmla="*/ 2811 h 604311"/>
              <a:gd name="connsiteX2" fmla="*/ 757435 w 757548"/>
              <a:gd name="connsiteY2" fmla="*/ 604205 h 604311"/>
              <a:gd name="connsiteX0" fmla="*/ 0 w 759162"/>
              <a:gd name="connsiteY0" fmla="*/ 362554 h 603401"/>
              <a:gd name="connsiteX1" fmla="*/ 474325 w 759162"/>
              <a:gd name="connsiteY1" fmla="*/ 1902 h 603401"/>
              <a:gd name="connsiteX2" fmla="*/ 757435 w 759162"/>
              <a:gd name="connsiteY2" fmla="*/ 603296 h 603401"/>
              <a:gd name="connsiteX0" fmla="*/ 0 w 757678"/>
              <a:gd name="connsiteY0" fmla="*/ 347386 h 588235"/>
              <a:gd name="connsiteX1" fmla="*/ 390505 w 757678"/>
              <a:gd name="connsiteY1" fmla="*/ 1974 h 588235"/>
              <a:gd name="connsiteX2" fmla="*/ 757435 w 757678"/>
              <a:gd name="connsiteY2" fmla="*/ 588128 h 58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7678" h="588235">
                <a:moveTo>
                  <a:pt x="0" y="347386"/>
                </a:moveTo>
                <a:cubicBezTo>
                  <a:pt x="1946" y="349270"/>
                  <a:pt x="89006" y="-30530"/>
                  <a:pt x="390505" y="1974"/>
                </a:cubicBezTo>
                <a:cubicBezTo>
                  <a:pt x="692004" y="34478"/>
                  <a:pt x="762438" y="597171"/>
                  <a:pt x="757435" y="58812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D7A324-6780-4236-BAD9-915DBE99A2B8}"/>
                  </a:ext>
                </a:extLst>
              </p:cNvPr>
              <p:cNvSpPr/>
              <p:nvPr/>
            </p:nvSpPr>
            <p:spPr>
              <a:xfrm>
                <a:off x="4219689" y="1533035"/>
                <a:ext cx="194931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D7A324-6780-4236-BAD9-915DBE99A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89" y="1533035"/>
                <a:ext cx="1949316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61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FF47-0B8A-45E7-A730-10AEC50A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isolamento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0873-139F-4877-A1D2-A5876B7E3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071"/>
            <a:ext cx="4729223" cy="1939847"/>
          </a:xfrm>
        </p:spPr>
        <p:txBody>
          <a:bodyPr anchor="t">
            <a:normAutofit/>
          </a:bodyPr>
          <a:lstStyle/>
          <a:p>
            <a:pPr marL="285750" indent="-285750"/>
            <a:r>
              <a:rPr lang="de-DE" sz="2100" dirty="0"/>
              <a:t>quanto da população de um grupo está na localidade</a:t>
            </a:r>
          </a:p>
          <a:p>
            <a:pPr marL="285750" indent="-285750"/>
            <a:r>
              <a:rPr lang="de-DE" sz="2100" dirty="0"/>
              <a:t>quanto da população do grupo na vizinhança representa o total da vizinhança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A4298-667B-4D78-9A36-E39D04F1D864}"/>
              </a:ext>
            </a:extLst>
          </p:cNvPr>
          <p:cNvSpPr/>
          <p:nvPr/>
        </p:nvSpPr>
        <p:spPr>
          <a:xfrm rot="16200000">
            <a:off x="6829124" y="1399276"/>
            <a:ext cx="4321318" cy="4313966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9D6449-D74C-4019-AAD4-2257713E45D8}"/>
              </a:ext>
            </a:extLst>
          </p:cNvPr>
          <p:cNvSpPr/>
          <p:nvPr/>
        </p:nvSpPr>
        <p:spPr>
          <a:xfrm rot="16200000">
            <a:off x="6831052" y="1397760"/>
            <a:ext cx="2160240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856A2-14D3-48EC-8B4F-74F9C0719473}"/>
              </a:ext>
            </a:extLst>
          </p:cNvPr>
          <p:cNvSpPr/>
          <p:nvPr/>
        </p:nvSpPr>
        <p:spPr>
          <a:xfrm rot="16200000">
            <a:off x="9168389" y="3738953"/>
            <a:ext cx="721280" cy="3235475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779A3-6331-45BB-BAAB-78CFCB1B026B}"/>
              </a:ext>
            </a:extLst>
          </p:cNvPr>
          <p:cNvSpPr/>
          <p:nvPr/>
        </p:nvSpPr>
        <p:spPr>
          <a:xfrm rot="16200000">
            <a:off x="7904340" y="2485206"/>
            <a:ext cx="1439306" cy="3582384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2F83B-2FFA-48B5-B73A-B4111D379A88}"/>
              </a:ext>
            </a:extLst>
          </p:cNvPr>
          <p:cNvSpPr/>
          <p:nvPr/>
        </p:nvSpPr>
        <p:spPr>
          <a:xfrm rot="16200000">
            <a:off x="9348262" y="1758719"/>
            <a:ext cx="1439306" cy="2156743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688BF-EA6B-489C-AC15-DB21EB3CFEFA}"/>
              </a:ext>
            </a:extLst>
          </p:cNvPr>
          <p:cNvSpPr/>
          <p:nvPr/>
        </p:nvSpPr>
        <p:spPr>
          <a:xfrm>
            <a:off x="8261219" y="2821071"/>
            <a:ext cx="1455690" cy="1455690"/>
          </a:xfrm>
          <a:prstGeom prst="rect">
            <a:avLst/>
          </a:prstGeom>
          <a:solidFill>
            <a:schemeClr val="bg1"/>
          </a:solidFill>
          <a:ln w="19050">
            <a:solidFill>
              <a:srgbClr val="8B96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E8C92-A208-4B08-AE24-E3FFE19DC1CA}"/>
              </a:ext>
            </a:extLst>
          </p:cNvPr>
          <p:cNvSpPr/>
          <p:nvPr/>
        </p:nvSpPr>
        <p:spPr>
          <a:xfrm>
            <a:off x="8262516" y="2819240"/>
            <a:ext cx="1455690" cy="145569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7D81B9-4E75-4924-901C-F22B022CB293}"/>
              </a:ext>
            </a:extLst>
          </p:cNvPr>
          <p:cNvSpPr/>
          <p:nvPr/>
        </p:nvSpPr>
        <p:spPr>
          <a:xfrm rot="16200000">
            <a:off x="8896524" y="3457085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4DD30B-700F-4D8C-8AAB-BAFC2217573B}"/>
              </a:ext>
            </a:extLst>
          </p:cNvPr>
          <p:cNvSpPr/>
          <p:nvPr/>
        </p:nvSpPr>
        <p:spPr>
          <a:xfrm>
            <a:off x="7857172" y="242213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398587-532A-4287-905D-CD1168D24B61}"/>
              </a:ext>
            </a:extLst>
          </p:cNvPr>
          <p:cNvSpPr/>
          <p:nvPr/>
        </p:nvSpPr>
        <p:spPr>
          <a:xfrm>
            <a:off x="10228672" y="278187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B21D19-C638-4FD2-9857-5D8196E81E8B}"/>
              </a:ext>
            </a:extLst>
          </p:cNvPr>
          <p:cNvSpPr/>
          <p:nvPr/>
        </p:nvSpPr>
        <p:spPr>
          <a:xfrm>
            <a:off x="10011398" y="171635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A84659-E83D-404E-8C43-8EE2316C9312}"/>
              </a:ext>
            </a:extLst>
          </p:cNvPr>
          <p:cNvSpPr/>
          <p:nvPr/>
        </p:nvSpPr>
        <p:spPr>
          <a:xfrm>
            <a:off x="10722520" y="4222397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E28817-8993-42FC-935F-3F2F036EE8A9}"/>
              </a:ext>
            </a:extLst>
          </p:cNvPr>
          <p:cNvSpPr/>
          <p:nvPr/>
        </p:nvSpPr>
        <p:spPr>
          <a:xfrm>
            <a:off x="8623993" y="4589441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5404D-4E4A-4B4E-9B62-A63D5307B9CE}"/>
              </a:ext>
            </a:extLst>
          </p:cNvPr>
          <p:cNvSpPr/>
          <p:nvPr/>
        </p:nvSpPr>
        <p:spPr>
          <a:xfrm>
            <a:off x="9475029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76AA8A1-85C2-4AAD-B5B2-B7D1120D9095}"/>
              </a:ext>
            </a:extLst>
          </p:cNvPr>
          <p:cNvSpPr/>
          <p:nvPr/>
        </p:nvSpPr>
        <p:spPr>
          <a:xfrm>
            <a:off x="7344563" y="5290566"/>
            <a:ext cx="108000" cy="108000"/>
          </a:xfrm>
          <a:prstGeom prst="ellipse">
            <a:avLst/>
          </a:prstGeom>
          <a:solidFill>
            <a:srgbClr val="8B96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/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b="0" dirty="0"/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̆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FEA164-52DE-4AD5-89F0-4D0C324B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08905"/>
                <a:ext cx="4729222" cy="1989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AC61761-6168-43BD-AB99-2AA29B18E12C}"/>
              </a:ext>
            </a:extLst>
          </p:cNvPr>
          <p:cNvSpPr/>
          <p:nvPr/>
        </p:nvSpPr>
        <p:spPr>
          <a:xfrm>
            <a:off x="6832800" y="1395107"/>
            <a:ext cx="4313487" cy="432181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1B9BB0-FFF9-4F24-8A92-8C7A799E661B}"/>
              </a:ext>
            </a:extLst>
          </p:cNvPr>
          <p:cNvSpPr/>
          <p:nvPr/>
        </p:nvSpPr>
        <p:spPr>
          <a:xfrm>
            <a:off x="3607359" y="1537398"/>
            <a:ext cx="401934" cy="992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/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1C70A7-81CF-4819-A087-DBAA59C53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068" y="1019571"/>
                <a:ext cx="5674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/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E07D88-2DE9-453D-AC0C-E608E70DA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41" y="2817409"/>
                <a:ext cx="626775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1921B0A-F966-4BB2-B786-9441AC974343}"/>
              </a:ext>
            </a:extLst>
          </p:cNvPr>
          <p:cNvSpPr/>
          <p:nvPr/>
        </p:nvSpPr>
        <p:spPr>
          <a:xfrm>
            <a:off x="3777054" y="1180962"/>
            <a:ext cx="757678" cy="588235"/>
          </a:xfrm>
          <a:custGeom>
            <a:avLst/>
            <a:gdLst>
              <a:gd name="connsiteX0" fmla="*/ 0 w 1024932"/>
              <a:gd name="connsiteY0" fmla="*/ 771944 h 771944"/>
              <a:gd name="connsiteX1" fmla="*/ 231112 w 1024932"/>
              <a:gd name="connsiteY1" fmla="*/ 108753 h 771944"/>
              <a:gd name="connsiteX2" fmla="*/ 1024932 w 1024932"/>
              <a:gd name="connsiteY2" fmla="*/ 8269 h 771944"/>
              <a:gd name="connsiteX0" fmla="*/ 0 w 1436914"/>
              <a:gd name="connsiteY0" fmla="*/ 490590 h 490590"/>
              <a:gd name="connsiteX1" fmla="*/ 643094 w 1436914"/>
              <a:gd name="connsiteY1" fmla="*/ 108753 h 490590"/>
              <a:gd name="connsiteX2" fmla="*/ 1436914 w 1436914"/>
              <a:gd name="connsiteY2" fmla="*/ 8269 h 490590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93740 h 514320"/>
              <a:gd name="connsiteX1" fmla="*/ 492369 w 1105318"/>
              <a:gd name="connsiteY1" fmla="*/ 1855 h 514320"/>
              <a:gd name="connsiteX2" fmla="*/ 1105318 w 1105318"/>
              <a:gd name="connsiteY2" fmla="*/ 514320 h 514320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35536 h 356116"/>
              <a:gd name="connsiteX1" fmla="*/ 562708 w 1105318"/>
              <a:gd name="connsiteY1" fmla="*/ 4424 h 356116"/>
              <a:gd name="connsiteX2" fmla="*/ 1105318 w 1105318"/>
              <a:gd name="connsiteY2" fmla="*/ 356116 h 356116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341644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71952 h 322194"/>
              <a:gd name="connsiteX1" fmla="*/ 442128 w 753625"/>
              <a:gd name="connsiteY1" fmla="*/ 646 h 322194"/>
              <a:gd name="connsiteX2" fmla="*/ 753625 w 753625"/>
              <a:gd name="connsiteY2" fmla="*/ 322194 h 322194"/>
              <a:gd name="connsiteX0" fmla="*/ 0 w 753625"/>
              <a:gd name="connsiteY0" fmla="*/ 212877 h 263119"/>
              <a:gd name="connsiteX1" fmla="*/ 291403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683288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32080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185374 h 235616"/>
              <a:gd name="connsiteX1" fmla="*/ 432080 w 753625"/>
              <a:gd name="connsiteY1" fmla="*/ 4504 h 235616"/>
              <a:gd name="connsiteX2" fmla="*/ 753625 w 753625"/>
              <a:gd name="connsiteY2" fmla="*/ 235616 h 23561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1284 h 281526"/>
              <a:gd name="connsiteX1" fmla="*/ 401935 w 753625"/>
              <a:gd name="connsiteY1" fmla="*/ 172 h 281526"/>
              <a:gd name="connsiteX2" fmla="*/ 753625 w 753625"/>
              <a:gd name="connsiteY2" fmla="*/ 281526 h 28152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96"/>
              <a:gd name="connsiteY0" fmla="*/ 232297 h 282751"/>
              <a:gd name="connsiteX1" fmla="*/ 401935 w 753696"/>
              <a:gd name="connsiteY1" fmla="*/ 1185 h 282751"/>
              <a:gd name="connsiteX2" fmla="*/ 753625 w 753696"/>
              <a:gd name="connsiteY2" fmla="*/ 282539 h 282751"/>
              <a:gd name="connsiteX0" fmla="*/ 0 w 753696"/>
              <a:gd name="connsiteY0" fmla="*/ 231325 h 281779"/>
              <a:gd name="connsiteX1" fmla="*/ 401935 w 753696"/>
              <a:gd name="connsiteY1" fmla="*/ 213 h 281779"/>
              <a:gd name="connsiteX2" fmla="*/ 753625 w 753696"/>
              <a:gd name="connsiteY2" fmla="*/ 281567 h 281779"/>
              <a:gd name="connsiteX0" fmla="*/ 0 w 754040"/>
              <a:gd name="connsiteY0" fmla="*/ 232647 h 283113"/>
              <a:gd name="connsiteX1" fmla="*/ 401935 w 754040"/>
              <a:gd name="connsiteY1" fmla="*/ 1535 h 283113"/>
              <a:gd name="connsiteX2" fmla="*/ 753625 w 754040"/>
              <a:gd name="connsiteY2" fmla="*/ 282889 h 283113"/>
              <a:gd name="connsiteX0" fmla="*/ 0 w 753830"/>
              <a:gd name="connsiteY0" fmla="*/ 232647 h 283113"/>
              <a:gd name="connsiteX1" fmla="*/ 401935 w 753830"/>
              <a:gd name="connsiteY1" fmla="*/ 1535 h 283113"/>
              <a:gd name="connsiteX2" fmla="*/ 753625 w 753830"/>
              <a:gd name="connsiteY2" fmla="*/ 282889 h 283113"/>
              <a:gd name="connsiteX0" fmla="*/ 0 w 506589"/>
              <a:gd name="connsiteY0" fmla="*/ 231375 h 287541"/>
              <a:gd name="connsiteX1" fmla="*/ 401935 w 506589"/>
              <a:gd name="connsiteY1" fmla="*/ 263 h 287541"/>
              <a:gd name="connsiteX2" fmla="*/ 505975 w 506589"/>
              <a:gd name="connsiteY2" fmla="*/ 287332 h 287541"/>
              <a:gd name="connsiteX0" fmla="*/ 0 w 506073"/>
              <a:gd name="connsiteY0" fmla="*/ 237083 h 293245"/>
              <a:gd name="connsiteX1" fmla="*/ 240010 w 506073"/>
              <a:gd name="connsiteY1" fmla="*/ 256 h 293245"/>
              <a:gd name="connsiteX2" fmla="*/ 505975 w 506073"/>
              <a:gd name="connsiteY2" fmla="*/ 293040 h 293245"/>
              <a:gd name="connsiteX0" fmla="*/ 0 w 506476"/>
              <a:gd name="connsiteY0" fmla="*/ 242324 h 298450"/>
              <a:gd name="connsiteX1" fmla="*/ 240010 w 506476"/>
              <a:gd name="connsiteY1" fmla="*/ 5497 h 298450"/>
              <a:gd name="connsiteX2" fmla="*/ 505975 w 506476"/>
              <a:gd name="connsiteY2" fmla="*/ 298281 h 298450"/>
              <a:gd name="connsiteX0" fmla="*/ 0 w 506455"/>
              <a:gd name="connsiteY0" fmla="*/ 237471 h 293637"/>
              <a:gd name="connsiteX1" fmla="*/ 240010 w 506455"/>
              <a:gd name="connsiteY1" fmla="*/ 644 h 293637"/>
              <a:gd name="connsiteX2" fmla="*/ 505975 w 506455"/>
              <a:gd name="connsiteY2" fmla="*/ 293428 h 293637"/>
              <a:gd name="connsiteX0" fmla="*/ 0 w 488927"/>
              <a:gd name="connsiteY0" fmla="*/ 330266 h 330274"/>
              <a:gd name="connsiteX1" fmla="*/ 222865 w 488927"/>
              <a:gd name="connsiteY1" fmla="*/ 94 h 330274"/>
              <a:gd name="connsiteX2" fmla="*/ 488830 w 488927"/>
              <a:gd name="connsiteY2" fmla="*/ 292878 h 330274"/>
              <a:gd name="connsiteX0" fmla="*/ 0 w 489106"/>
              <a:gd name="connsiteY0" fmla="*/ 331196 h 331204"/>
              <a:gd name="connsiteX1" fmla="*/ 222865 w 489106"/>
              <a:gd name="connsiteY1" fmla="*/ 1024 h 331204"/>
              <a:gd name="connsiteX2" fmla="*/ 488830 w 489106"/>
              <a:gd name="connsiteY2" fmla="*/ 293808 h 331204"/>
              <a:gd name="connsiteX0" fmla="*/ 0 w 506065"/>
              <a:gd name="connsiteY0" fmla="*/ 330174 h 334871"/>
              <a:gd name="connsiteX1" fmla="*/ 222865 w 506065"/>
              <a:gd name="connsiteY1" fmla="*/ 2 h 334871"/>
              <a:gd name="connsiteX2" fmla="*/ 505975 w 506065"/>
              <a:gd name="connsiteY2" fmla="*/ 334696 h 334871"/>
              <a:gd name="connsiteX0" fmla="*/ 0 w 506162"/>
              <a:gd name="connsiteY0" fmla="*/ 330187 h 334885"/>
              <a:gd name="connsiteX1" fmla="*/ 222865 w 506162"/>
              <a:gd name="connsiteY1" fmla="*/ 15 h 334885"/>
              <a:gd name="connsiteX2" fmla="*/ 505975 w 506162"/>
              <a:gd name="connsiteY2" fmla="*/ 334709 h 334885"/>
              <a:gd name="connsiteX0" fmla="*/ 0 w 506152"/>
              <a:gd name="connsiteY0" fmla="*/ 331298 h 335984"/>
              <a:gd name="connsiteX1" fmla="*/ 222865 w 506152"/>
              <a:gd name="connsiteY1" fmla="*/ 1126 h 335984"/>
              <a:gd name="connsiteX2" fmla="*/ 505975 w 506152"/>
              <a:gd name="connsiteY2" fmla="*/ 335820 h 335984"/>
              <a:gd name="connsiteX0" fmla="*/ 0 w 757480"/>
              <a:gd name="connsiteY0" fmla="*/ 333198 h 574052"/>
              <a:gd name="connsiteX1" fmla="*/ 222865 w 757480"/>
              <a:gd name="connsiteY1" fmla="*/ 3026 h 574052"/>
              <a:gd name="connsiteX2" fmla="*/ 757435 w 757480"/>
              <a:gd name="connsiteY2" fmla="*/ 573940 h 574052"/>
              <a:gd name="connsiteX0" fmla="*/ 0 w 757548"/>
              <a:gd name="connsiteY0" fmla="*/ 363463 h 604311"/>
              <a:gd name="connsiteX1" fmla="*/ 474325 w 757548"/>
              <a:gd name="connsiteY1" fmla="*/ 2811 h 604311"/>
              <a:gd name="connsiteX2" fmla="*/ 757435 w 757548"/>
              <a:gd name="connsiteY2" fmla="*/ 604205 h 604311"/>
              <a:gd name="connsiteX0" fmla="*/ 0 w 759162"/>
              <a:gd name="connsiteY0" fmla="*/ 362554 h 603401"/>
              <a:gd name="connsiteX1" fmla="*/ 474325 w 759162"/>
              <a:gd name="connsiteY1" fmla="*/ 1902 h 603401"/>
              <a:gd name="connsiteX2" fmla="*/ 757435 w 759162"/>
              <a:gd name="connsiteY2" fmla="*/ 603296 h 603401"/>
              <a:gd name="connsiteX0" fmla="*/ 0 w 757678"/>
              <a:gd name="connsiteY0" fmla="*/ 347386 h 588235"/>
              <a:gd name="connsiteX1" fmla="*/ 390505 w 757678"/>
              <a:gd name="connsiteY1" fmla="*/ 1974 h 588235"/>
              <a:gd name="connsiteX2" fmla="*/ 757435 w 757678"/>
              <a:gd name="connsiteY2" fmla="*/ 588128 h 58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7678" h="588235">
                <a:moveTo>
                  <a:pt x="0" y="347386"/>
                </a:moveTo>
                <a:cubicBezTo>
                  <a:pt x="1946" y="349270"/>
                  <a:pt x="89006" y="-30530"/>
                  <a:pt x="390505" y="1974"/>
                </a:cubicBezTo>
                <a:cubicBezTo>
                  <a:pt x="692004" y="34478"/>
                  <a:pt x="762438" y="597171"/>
                  <a:pt x="757435" y="588128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D7A324-6780-4236-BAD9-915DBE99A2B8}"/>
                  </a:ext>
                </a:extLst>
              </p:cNvPr>
              <p:cNvSpPr/>
              <p:nvPr/>
            </p:nvSpPr>
            <p:spPr>
              <a:xfrm>
                <a:off x="4219689" y="1533035"/>
                <a:ext cx="1949316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𝑖𝑚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D7A324-6780-4236-BAD9-915DBE99A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89" y="1533035"/>
                <a:ext cx="1949316" cy="9025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D734730-21B4-4121-9E45-E64643983284}"/>
              </a:ext>
            </a:extLst>
          </p:cNvPr>
          <p:cNvSpPr/>
          <p:nvPr/>
        </p:nvSpPr>
        <p:spPr>
          <a:xfrm>
            <a:off x="5123096" y="2278323"/>
            <a:ext cx="310395" cy="551738"/>
          </a:xfrm>
          <a:custGeom>
            <a:avLst/>
            <a:gdLst>
              <a:gd name="connsiteX0" fmla="*/ 0 w 1024932"/>
              <a:gd name="connsiteY0" fmla="*/ 771944 h 771944"/>
              <a:gd name="connsiteX1" fmla="*/ 231112 w 1024932"/>
              <a:gd name="connsiteY1" fmla="*/ 108753 h 771944"/>
              <a:gd name="connsiteX2" fmla="*/ 1024932 w 1024932"/>
              <a:gd name="connsiteY2" fmla="*/ 8269 h 771944"/>
              <a:gd name="connsiteX0" fmla="*/ 0 w 1436914"/>
              <a:gd name="connsiteY0" fmla="*/ 490590 h 490590"/>
              <a:gd name="connsiteX1" fmla="*/ 643094 w 1436914"/>
              <a:gd name="connsiteY1" fmla="*/ 108753 h 490590"/>
              <a:gd name="connsiteX2" fmla="*/ 1436914 w 1436914"/>
              <a:gd name="connsiteY2" fmla="*/ 8269 h 490590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36914"/>
              <a:gd name="connsiteY0" fmla="*/ 483185 h 483185"/>
              <a:gd name="connsiteX1" fmla="*/ 643094 w 1436914"/>
              <a:gd name="connsiteY1" fmla="*/ 101348 h 483185"/>
              <a:gd name="connsiteX2" fmla="*/ 1436914 w 1436914"/>
              <a:gd name="connsiteY2" fmla="*/ 864 h 483185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497204"/>
              <a:gd name="connsiteY0" fmla="*/ 402423 h 924937"/>
              <a:gd name="connsiteX1" fmla="*/ 643094 w 1497204"/>
              <a:gd name="connsiteY1" fmla="*/ 20586 h 924937"/>
              <a:gd name="connsiteX2" fmla="*/ 1497204 w 1497204"/>
              <a:gd name="connsiteY2" fmla="*/ 924937 h 924937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83809 h 504389"/>
              <a:gd name="connsiteX1" fmla="*/ 643094 w 1105318"/>
              <a:gd name="connsiteY1" fmla="*/ 1972 h 504389"/>
              <a:gd name="connsiteX2" fmla="*/ 1105318 w 1105318"/>
              <a:gd name="connsiteY2" fmla="*/ 504389 h 504389"/>
              <a:gd name="connsiteX0" fmla="*/ 0 w 1105318"/>
              <a:gd name="connsiteY0" fmla="*/ 393740 h 514320"/>
              <a:gd name="connsiteX1" fmla="*/ 492369 w 1105318"/>
              <a:gd name="connsiteY1" fmla="*/ 1855 h 514320"/>
              <a:gd name="connsiteX2" fmla="*/ 1105318 w 1105318"/>
              <a:gd name="connsiteY2" fmla="*/ 514320 h 514320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41168 h 361748"/>
              <a:gd name="connsiteX1" fmla="*/ 562708 w 1105318"/>
              <a:gd name="connsiteY1" fmla="*/ 10056 h 361748"/>
              <a:gd name="connsiteX2" fmla="*/ 1105318 w 1105318"/>
              <a:gd name="connsiteY2" fmla="*/ 361748 h 361748"/>
              <a:gd name="connsiteX0" fmla="*/ 0 w 1105318"/>
              <a:gd name="connsiteY0" fmla="*/ 235536 h 356116"/>
              <a:gd name="connsiteX1" fmla="*/ 562708 w 1105318"/>
              <a:gd name="connsiteY1" fmla="*/ 4424 h 356116"/>
              <a:gd name="connsiteX2" fmla="*/ 1105318 w 1105318"/>
              <a:gd name="connsiteY2" fmla="*/ 356116 h 356116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562708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32298 h 282540"/>
              <a:gd name="connsiteX1" fmla="*/ 341644 w 1075173"/>
              <a:gd name="connsiteY1" fmla="*/ 1186 h 282540"/>
              <a:gd name="connsiteX2" fmla="*/ 1075173 w 1075173"/>
              <a:gd name="connsiteY2" fmla="*/ 282540 h 282540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1075173"/>
              <a:gd name="connsiteY0" fmla="*/ 212877 h 263119"/>
              <a:gd name="connsiteX1" fmla="*/ 401935 w 1075173"/>
              <a:gd name="connsiteY1" fmla="*/ 1862 h 263119"/>
              <a:gd name="connsiteX2" fmla="*/ 1075173 w 1075173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693335"/>
              <a:gd name="connsiteY0" fmla="*/ 212877 h 263119"/>
              <a:gd name="connsiteX1" fmla="*/ 401935 w 693335"/>
              <a:gd name="connsiteY1" fmla="*/ 1862 h 263119"/>
              <a:gd name="connsiteX2" fmla="*/ 693335 w 69333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01935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71952 h 322194"/>
              <a:gd name="connsiteX1" fmla="*/ 442128 w 753625"/>
              <a:gd name="connsiteY1" fmla="*/ 646 h 322194"/>
              <a:gd name="connsiteX2" fmla="*/ 753625 w 753625"/>
              <a:gd name="connsiteY2" fmla="*/ 322194 h 322194"/>
              <a:gd name="connsiteX0" fmla="*/ 0 w 753625"/>
              <a:gd name="connsiteY0" fmla="*/ 212877 h 263119"/>
              <a:gd name="connsiteX1" fmla="*/ 291403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683288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212877 h 263119"/>
              <a:gd name="connsiteX1" fmla="*/ 432080 w 753625"/>
              <a:gd name="connsiteY1" fmla="*/ 1862 h 263119"/>
              <a:gd name="connsiteX2" fmla="*/ 753625 w 753625"/>
              <a:gd name="connsiteY2" fmla="*/ 263119 h 263119"/>
              <a:gd name="connsiteX0" fmla="*/ 0 w 753625"/>
              <a:gd name="connsiteY0" fmla="*/ 185374 h 235616"/>
              <a:gd name="connsiteX1" fmla="*/ 432080 w 753625"/>
              <a:gd name="connsiteY1" fmla="*/ 4504 h 235616"/>
              <a:gd name="connsiteX2" fmla="*/ 753625 w 753625"/>
              <a:gd name="connsiteY2" fmla="*/ 235616 h 23561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25"/>
              <a:gd name="connsiteY0" fmla="*/ 231284 h 281526"/>
              <a:gd name="connsiteX1" fmla="*/ 401935 w 753625"/>
              <a:gd name="connsiteY1" fmla="*/ 172 h 281526"/>
              <a:gd name="connsiteX2" fmla="*/ 753625 w 753625"/>
              <a:gd name="connsiteY2" fmla="*/ 281526 h 281526"/>
              <a:gd name="connsiteX0" fmla="*/ 0 w 753625"/>
              <a:gd name="connsiteY0" fmla="*/ 232297 h 282539"/>
              <a:gd name="connsiteX1" fmla="*/ 401935 w 753625"/>
              <a:gd name="connsiteY1" fmla="*/ 1185 h 282539"/>
              <a:gd name="connsiteX2" fmla="*/ 753625 w 753625"/>
              <a:gd name="connsiteY2" fmla="*/ 282539 h 282539"/>
              <a:gd name="connsiteX0" fmla="*/ 0 w 753696"/>
              <a:gd name="connsiteY0" fmla="*/ 232297 h 282751"/>
              <a:gd name="connsiteX1" fmla="*/ 401935 w 753696"/>
              <a:gd name="connsiteY1" fmla="*/ 1185 h 282751"/>
              <a:gd name="connsiteX2" fmla="*/ 753625 w 753696"/>
              <a:gd name="connsiteY2" fmla="*/ 282539 h 282751"/>
              <a:gd name="connsiteX0" fmla="*/ 0 w 753696"/>
              <a:gd name="connsiteY0" fmla="*/ 231325 h 281779"/>
              <a:gd name="connsiteX1" fmla="*/ 401935 w 753696"/>
              <a:gd name="connsiteY1" fmla="*/ 213 h 281779"/>
              <a:gd name="connsiteX2" fmla="*/ 753625 w 753696"/>
              <a:gd name="connsiteY2" fmla="*/ 281567 h 281779"/>
              <a:gd name="connsiteX0" fmla="*/ 0 w 754040"/>
              <a:gd name="connsiteY0" fmla="*/ 232647 h 283113"/>
              <a:gd name="connsiteX1" fmla="*/ 401935 w 754040"/>
              <a:gd name="connsiteY1" fmla="*/ 1535 h 283113"/>
              <a:gd name="connsiteX2" fmla="*/ 753625 w 754040"/>
              <a:gd name="connsiteY2" fmla="*/ 282889 h 283113"/>
              <a:gd name="connsiteX0" fmla="*/ 0 w 753830"/>
              <a:gd name="connsiteY0" fmla="*/ 232647 h 283113"/>
              <a:gd name="connsiteX1" fmla="*/ 401935 w 753830"/>
              <a:gd name="connsiteY1" fmla="*/ 1535 h 283113"/>
              <a:gd name="connsiteX2" fmla="*/ 753625 w 753830"/>
              <a:gd name="connsiteY2" fmla="*/ 282889 h 283113"/>
              <a:gd name="connsiteX0" fmla="*/ 0 w 506589"/>
              <a:gd name="connsiteY0" fmla="*/ 231375 h 287541"/>
              <a:gd name="connsiteX1" fmla="*/ 401935 w 506589"/>
              <a:gd name="connsiteY1" fmla="*/ 263 h 287541"/>
              <a:gd name="connsiteX2" fmla="*/ 505975 w 506589"/>
              <a:gd name="connsiteY2" fmla="*/ 287332 h 287541"/>
              <a:gd name="connsiteX0" fmla="*/ 0 w 506073"/>
              <a:gd name="connsiteY0" fmla="*/ 237083 h 293245"/>
              <a:gd name="connsiteX1" fmla="*/ 240010 w 506073"/>
              <a:gd name="connsiteY1" fmla="*/ 256 h 293245"/>
              <a:gd name="connsiteX2" fmla="*/ 505975 w 506073"/>
              <a:gd name="connsiteY2" fmla="*/ 293040 h 293245"/>
              <a:gd name="connsiteX0" fmla="*/ 0 w 506476"/>
              <a:gd name="connsiteY0" fmla="*/ 242324 h 298450"/>
              <a:gd name="connsiteX1" fmla="*/ 240010 w 506476"/>
              <a:gd name="connsiteY1" fmla="*/ 5497 h 298450"/>
              <a:gd name="connsiteX2" fmla="*/ 505975 w 506476"/>
              <a:gd name="connsiteY2" fmla="*/ 298281 h 298450"/>
              <a:gd name="connsiteX0" fmla="*/ 0 w 506455"/>
              <a:gd name="connsiteY0" fmla="*/ 237471 h 293637"/>
              <a:gd name="connsiteX1" fmla="*/ 240010 w 506455"/>
              <a:gd name="connsiteY1" fmla="*/ 644 h 293637"/>
              <a:gd name="connsiteX2" fmla="*/ 505975 w 506455"/>
              <a:gd name="connsiteY2" fmla="*/ 293428 h 293637"/>
              <a:gd name="connsiteX0" fmla="*/ 0 w 488927"/>
              <a:gd name="connsiteY0" fmla="*/ 330266 h 330274"/>
              <a:gd name="connsiteX1" fmla="*/ 222865 w 488927"/>
              <a:gd name="connsiteY1" fmla="*/ 94 h 330274"/>
              <a:gd name="connsiteX2" fmla="*/ 488830 w 488927"/>
              <a:gd name="connsiteY2" fmla="*/ 292878 h 330274"/>
              <a:gd name="connsiteX0" fmla="*/ 0 w 489106"/>
              <a:gd name="connsiteY0" fmla="*/ 331196 h 331204"/>
              <a:gd name="connsiteX1" fmla="*/ 222865 w 489106"/>
              <a:gd name="connsiteY1" fmla="*/ 1024 h 331204"/>
              <a:gd name="connsiteX2" fmla="*/ 488830 w 489106"/>
              <a:gd name="connsiteY2" fmla="*/ 293808 h 331204"/>
              <a:gd name="connsiteX0" fmla="*/ 0 w 506065"/>
              <a:gd name="connsiteY0" fmla="*/ 330174 h 334871"/>
              <a:gd name="connsiteX1" fmla="*/ 222865 w 506065"/>
              <a:gd name="connsiteY1" fmla="*/ 2 h 334871"/>
              <a:gd name="connsiteX2" fmla="*/ 505975 w 506065"/>
              <a:gd name="connsiteY2" fmla="*/ 334696 h 334871"/>
              <a:gd name="connsiteX0" fmla="*/ 0 w 506162"/>
              <a:gd name="connsiteY0" fmla="*/ 330187 h 334885"/>
              <a:gd name="connsiteX1" fmla="*/ 222865 w 506162"/>
              <a:gd name="connsiteY1" fmla="*/ 15 h 334885"/>
              <a:gd name="connsiteX2" fmla="*/ 505975 w 506162"/>
              <a:gd name="connsiteY2" fmla="*/ 334709 h 334885"/>
              <a:gd name="connsiteX0" fmla="*/ 0 w 506152"/>
              <a:gd name="connsiteY0" fmla="*/ 331298 h 335984"/>
              <a:gd name="connsiteX1" fmla="*/ 222865 w 506152"/>
              <a:gd name="connsiteY1" fmla="*/ 1126 h 335984"/>
              <a:gd name="connsiteX2" fmla="*/ 505975 w 506152"/>
              <a:gd name="connsiteY2" fmla="*/ 335820 h 335984"/>
              <a:gd name="connsiteX0" fmla="*/ 0 w 757480"/>
              <a:gd name="connsiteY0" fmla="*/ 333198 h 574052"/>
              <a:gd name="connsiteX1" fmla="*/ 222865 w 757480"/>
              <a:gd name="connsiteY1" fmla="*/ 3026 h 574052"/>
              <a:gd name="connsiteX2" fmla="*/ 757435 w 757480"/>
              <a:gd name="connsiteY2" fmla="*/ 573940 h 574052"/>
              <a:gd name="connsiteX0" fmla="*/ 0 w 757548"/>
              <a:gd name="connsiteY0" fmla="*/ 363463 h 604311"/>
              <a:gd name="connsiteX1" fmla="*/ 474325 w 757548"/>
              <a:gd name="connsiteY1" fmla="*/ 2811 h 604311"/>
              <a:gd name="connsiteX2" fmla="*/ 757435 w 757548"/>
              <a:gd name="connsiteY2" fmla="*/ 604205 h 604311"/>
              <a:gd name="connsiteX0" fmla="*/ 0 w 759162"/>
              <a:gd name="connsiteY0" fmla="*/ 362554 h 603401"/>
              <a:gd name="connsiteX1" fmla="*/ 474325 w 759162"/>
              <a:gd name="connsiteY1" fmla="*/ 1902 h 603401"/>
              <a:gd name="connsiteX2" fmla="*/ 757435 w 759162"/>
              <a:gd name="connsiteY2" fmla="*/ 603296 h 603401"/>
              <a:gd name="connsiteX0" fmla="*/ 0 w 757678"/>
              <a:gd name="connsiteY0" fmla="*/ 347386 h 588235"/>
              <a:gd name="connsiteX1" fmla="*/ 390505 w 757678"/>
              <a:gd name="connsiteY1" fmla="*/ 1974 h 588235"/>
              <a:gd name="connsiteX2" fmla="*/ 757435 w 757678"/>
              <a:gd name="connsiteY2" fmla="*/ 588128 h 588235"/>
              <a:gd name="connsiteX0" fmla="*/ 0 w 727028"/>
              <a:gd name="connsiteY0" fmla="*/ 1031753 h 1031755"/>
              <a:gd name="connsiteX1" fmla="*/ 360025 w 727028"/>
              <a:gd name="connsiteY1" fmla="*/ 5621 h 1031755"/>
              <a:gd name="connsiteX2" fmla="*/ 726955 w 727028"/>
              <a:gd name="connsiteY2" fmla="*/ 591775 h 1031755"/>
              <a:gd name="connsiteX0" fmla="*/ 0 w 727254"/>
              <a:gd name="connsiteY0" fmla="*/ 439978 h 440184"/>
              <a:gd name="connsiteX1" fmla="*/ 553065 w 727254"/>
              <a:gd name="connsiteY1" fmla="*/ 358726 h 440184"/>
              <a:gd name="connsiteX2" fmla="*/ 726955 w 727254"/>
              <a:gd name="connsiteY2" fmla="*/ 0 h 440184"/>
              <a:gd name="connsiteX0" fmla="*/ 0 w 727254"/>
              <a:gd name="connsiteY0" fmla="*/ 439978 h 440184"/>
              <a:gd name="connsiteX1" fmla="*/ 553065 w 727254"/>
              <a:gd name="connsiteY1" fmla="*/ 358726 h 440184"/>
              <a:gd name="connsiteX2" fmla="*/ 726955 w 727254"/>
              <a:gd name="connsiteY2" fmla="*/ 0 h 440184"/>
              <a:gd name="connsiteX0" fmla="*/ 0 w 727254"/>
              <a:gd name="connsiteY0" fmla="*/ 439978 h 440184"/>
              <a:gd name="connsiteX1" fmla="*/ 553065 w 727254"/>
              <a:gd name="connsiteY1" fmla="*/ 358726 h 440184"/>
              <a:gd name="connsiteX2" fmla="*/ 726955 w 727254"/>
              <a:gd name="connsiteY2" fmla="*/ 0 h 440184"/>
              <a:gd name="connsiteX0" fmla="*/ 0 w 726955"/>
              <a:gd name="connsiteY0" fmla="*/ 439978 h 439978"/>
              <a:gd name="connsiteX1" fmla="*/ 726955 w 726955"/>
              <a:gd name="connsiteY1" fmla="*/ 0 h 439978"/>
              <a:gd name="connsiteX0" fmla="*/ 0 w 76715"/>
              <a:gd name="connsiteY0" fmla="*/ 612698 h 612698"/>
              <a:gd name="connsiteX1" fmla="*/ 76715 w 76715"/>
              <a:gd name="connsiteY1" fmla="*/ 0 h 612698"/>
              <a:gd name="connsiteX0" fmla="*/ 0 w 310395"/>
              <a:gd name="connsiteY0" fmla="*/ 551738 h 551738"/>
              <a:gd name="connsiteX1" fmla="*/ 310395 w 310395"/>
              <a:gd name="connsiteY1" fmla="*/ 0 h 551738"/>
              <a:gd name="connsiteX0" fmla="*/ 0 w 310395"/>
              <a:gd name="connsiteY0" fmla="*/ 551738 h 551738"/>
              <a:gd name="connsiteX1" fmla="*/ 310395 w 310395"/>
              <a:gd name="connsiteY1" fmla="*/ 0 h 551738"/>
              <a:gd name="connsiteX0" fmla="*/ 0 w 310395"/>
              <a:gd name="connsiteY0" fmla="*/ 551738 h 551738"/>
              <a:gd name="connsiteX1" fmla="*/ 310395 w 310395"/>
              <a:gd name="connsiteY1" fmla="*/ 0 h 55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0395" h="551738">
                <a:moveTo>
                  <a:pt x="0" y="551738"/>
                </a:moveTo>
                <a:cubicBezTo>
                  <a:pt x="316825" y="306865"/>
                  <a:pt x="298370" y="214393"/>
                  <a:pt x="310395" y="0"/>
                </a:cubicBezTo>
              </a:path>
            </a:pathLst>
          </a:custGeom>
          <a:noFill/>
          <a:ln w="38100">
            <a:solidFill>
              <a:schemeClr val="accent1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7EBCA7-495D-475B-8DBD-01FA207014E3}"/>
              </a:ext>
            </a:extLst>
          </p:cNvPr>
          <p:cNvSpPr txBox="1"/>
          <p:nvPr/>
        </p:nvSpPr>
        <p:spPr>
          <a:xfrm>
            <a:off x="4148870" y="2751645"/>
            <a:ext cx="180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ponderação espacial (kernel)</a:t>
            </a:r>
          </a:p>
        </p:txBody>
      </p:sp>
    </p:spTree>
    <p:extLst>
      <p:ext uri="{BB962C8B-B14F-4D97-AF65-F5344CB8AC3E}">
        <p14:creationId xmlns:p14="http://schemas.microsoft.com/office/powerpoint/2010/main" val="22495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2">
                    <a:lumMod val="75000"/>
                  </a:schemeClr>
                </a:solidFill>
              </a:rPr>
              <a:t>medidas | </a:t>
            </a:r>
            <a:r>
              <a:rPr lang="pt-BR" dirty="0"/>
              <a:t>simulação</a:t>
            </a:r>
          </a:p>
        </p:txBody>
      </p:sp>
    </p:spTree>
    <p:extLst>
      <p:ext uri="{BB962C8B-B14F-4D97-AF65-F5344CB8AC3E}">
        <p14:creationId xmlns:p14="http://schemas.microsoft.com/office/powerpoint/2010/main" val="3029400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pt-BR" dirty="0"/>
              <a:t>quanto podemos aproveitar?</a:t>
            </a:r>
          </a:p>
          <a:p>
            <a:r>
              <a:rPr lang="pt-BR" dirty="0"/>
              <a:t>como vamos aproveitar?</a:t>
            </a:r>
          </a:p>
          <a:p>
            <a:r>
              <a:rPr lang="pt-BR" dirty="0"/>
              <a:t>qual é o limite de UH propostas?</a:t>
            </a:r>
          </a:p>
          <a:p>
            <a:r>
              <a:rPr lang="pt-BR" dirty="0"/>
              <a:t>como é feita a escolha?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B9EEA-64E5-4BFD-ACE6-4824704E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lote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ACC34C-C8CA-45C8-962C-C6FE613D4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" name="Content Placeholder 15">
            <a:extLst>
              <a:ext uri="{FF2B5EF4-FFF2-40B4-BE49-F238E27FC236}">
                <a16:creationId xmlns:a16="http://schemas.microsoft.com/office/drawing/2014/main" id="{438050ED-C98C-46A8-85C3-C259D221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5873" y="2420821"/>
            <a:ext cx="3960000" cy="20163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492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3661902"/>
            <a:ext cx="4320000" cy="2830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05A34-B09F-4F81-BCED-BB78D6B8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771130"/>
            <a:ext cx="4320000" cy="3721744"/>
          </a:xfrm>
          <a:prstGeom prst="rect">
            <a:avLst/>
          </a:prstGeom>
        </p:spPr>
      </p:pic>
      <p:pic>
        <p:nvPicPr>
          <p:cNvPr id="9" name="Content Placeholder 15" descr="A picture containing table&#10;&#10;Description automatically generated">
            <a:extLst>
              <a:ext uri="{FF2B5EF4-FFF2-40B4-BE49-F238E27FC236}">
                <a16:creationId xmlns:a16="http://schemas.microsoft.com/office/drawing/2014/main" id="{2AE44431-57D9-412E-8CE0-2E1C7D500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/>
              <a:t>quanto podemos aproveitar?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/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𝑃𝑜𝑡𝑒𝑛𝑐𝑖𝑎𝑙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𝑐𝑜𝑛𝑠𝑡𝑟𝑢𝑡𝑖𝑣𝑜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𝐶𝐴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𝑡𝑒𝑟𝑟𝑒𝑛𝑜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43BC64-FD91-4B5C-8DA0-4FA0A1C8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2056"/>
                <a:ext cx="5608320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055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66910B-5B9A-4ED3-A5CA-41BD11DE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pt-BR" dirty="0"/>
              <a:t>1º parâmetro: CA</a:t>
            </a:r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6A3D45E5-A343-4ADA-9176-FE0054B6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2" y="3661904"/>
            <a:ext cx="4319998" cy="2830971"/>
          </a:xfrm>
          <a:prstGeom prst="rect">
            <a:avLst/>
          </a:prstGeom>
        </p:spPr>
      </p:pic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8F51459-5E31-4C52-8D47-FB7E39A9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00" y="2116685"/>
            <a:ext cx="4320000" cy="4376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591ED2-AC50-44EE-8866-4D7FDEFF2CC4}"/>
              </a:ext>
            </a:extLst>
          </p:cNvPr>
          <p:cNvSpPr txBox="1"/>
          <p:nvPr/>
        </p:nvSpPr>
        <p:spPr>
          <a:xfrm>
            <a:off x="1096250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básico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43139-2191-4DC8-82BF-E16DCE6B1B73}"/>
              </a:ext>
            </a:extLst>
          </p:cNvPr>
          <p:cNvSpPr txBox="1"/>
          <p:nvPr/>
        </p:nvSpPr>
        <p:spPr>
          <a:xfrm>
            <a:off x="7291848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máximo</a:t>
            </a:r>
          </a:p>
        </p:txBody>
      </p:sp>
    </p:spTree>
    <p:extLst>
      <p:ext uri="{BB962C8B-B14F-4D97-AF65-F5344CB8AC3E}">
        <p14:creationId xmlns:p14="http://schemas.microsoft.com/office/powerpoint/2010/main" val="1695154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212" y="2116685"/>
            <a:ext cx="4395786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6" y="1162975"/>
            <a:ext cx="9133114" cy="5512462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06F0B9E8-C44C-4589-8C19-65EE37ACB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81893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11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83FBD4D0-61E9-4DCE-B2FE-7B9413BCB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5274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6" y="1162975"/>
            <a:ext cx="9133114" cy="5512462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5CC4F322-F0CE-4497-9D4D-5E99029E7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602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7880AB20-AC60-4671-B42E-D2AA17095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212" y="2116685"/>
            <a:ext cx="4442074" cy="437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07D021-0103-41D6-BAD6-F9B44BDD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como vamos aproveitar?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CB0BD9-9377-495D-95FF-91D567D9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686" y="1162975"/>
            <a:ext cx="9133114" cy="5512462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HIS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HMP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máximo de alto padrão</a:t>
            </a:r>
          </a:p>
        </p:txBody>
      </p:sp>
      <p:graphicFrame>
        <p:nvGraphicFramePr>
          <p:cNvPr id="7" name="Table 23">
            <a:extLst>
              <a:ext uri="{FF2B5EF4-FFF2-40B4-BE49-F238E27FC236}">
                <a16:creationId xmlns:a16="http://schemas.microsoft.com/office/drawing/2014/main" id="{AF5DE7AD-9631-48FB-8FA8-6EB30C6AF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331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271472" y="1179822"/>
            <a:ext cx="34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7575226" y="1179822"/>
            <a:ext cx="34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369274" y="1179822"/>
            <a:ext cx="3453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51F072DB-B0EF-4D4C-BD16-4AFB8B297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2º parâmetro: % de cada tipo </a:t>
            </a:r>
          </a:p>
        </p:txBody>
      </p:sp>
      <p:pic>
        <p:nvPicPr>
          <p:cNvPr id="6" name="Picture 5" descr="A picture containing table, stool, ottoman, drawing&#10;&#10;Description automatically generated">
            <a:extLst>
              <a:ext uri="{FF2B5EF4-FFF2-40B4-BE49-F238E27FC236}">
                <a16:creationId xmlns:a16="http://schemas.microsoft.com/office/drawing/2014/main" id="{B9F745CC-EC9E-4B23-BE68-4AFFF8DAB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46" y="2109442"/>
            <a:ext cx="2604969" cy="3944573"/>
          </a:xfrm>
          <a:prstGeom prst="rect">
            <a:avLst/>
          </a:prstGeom>
        </p:spPr>
      </p:pic>
      <p:pic>
        <p:nvPicPr>
          <p:cNvPr id="17" name="Picture 1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3A69FFFD-2917-42C4-9DBC-08587EF25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61" y="2108929"/>
            <a:ext cx="2605647" cy="3945600"/>
          </a:xfrm>
          <a:prstGeom prst="rect">
            <a:avLst/>
          </a:prstGeom>
        </p:spPr>
      </p:pic>
      <p:pic>
        <p:nvPicPr>
          <p:cNvPr id="15" name="Picture 14" descr="A picture containing table, drawing, game&#10;&#10;Description automatically generated">
            <a:extLst>
              <a:ext uri="{FF2B5EF4-FFF2-40B4-BE49-F238E27FC236}">
                <a16:creationId xmlns:a16="http://schemas.microsoft.com/office/drawing/2014/main" id="{08307678-F07D-412B-AFC7-B187342A5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77" y="2116685"/>
            <a:ext cx="2605647" cy="3945600"/>
          </a:xfrm>
          <a:prstGeom prst="rect">
            <a:avLst/>
          </a:prstGeom>
        </p:spPr>
      </p:pic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571C5EFC-38E9-4A70-B32A-BA9C4F0A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75118"/>
              </p:ext>
            </p:extLst>
          </p:nvPr>
        </p:nvGraphicFramePr>
        <p:xfrm>
          <a:off x="132554" y="5370990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66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569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355E16-2CF1-4EED-81D6-21E8E6FC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cenários</a:t>
            </a:r>
          </a:p>
        </p:txBody>
      </p:sp>
      <p:pic>
        <p:nvPicPr>
          <p:cNvPr id="8" name="Content Placeholder 15">
            <a:extLst>
              <a:ext uri="{FF2B5EF4-FFF2-40B4-BE49-F238E27FC236}">
                <a16:creationId xmlns:a16="http://schemas.microsoft.com/office/drawing/2014/main" id="{8C951748-5A6B-498A-A679-BA407CA5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8021" y="2116685"/>
            <a:ext cx="1421511" cy="1440000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7D985C90-E13E-4749-ACD1-6AA13027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820" y="2116685"/>
            <a:ext cx="1421510" cy="1440000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2BD48131-B31B-4683-B8C9-9FD33469C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8969" y="2116685"/>
            <a:ext cx="1421510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2A7363-11C1-4B27-B1DB-C0EA96F3E25E}"/>
              </a:ext>
            </a:extLst>
          </p:cNvPr>
          <p:cNvSpPr txBox="1"/>
          <p:nvPr/>
        </p:nvSpPr>
        <p:spPr>
          <a:xfrm>
            <a:off x="1982075" y="1648444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28DB7-1624-42F1-B4D4-30B2F240D741}"/>
              </a:ext>
            </a:extLst>
          </p:cNvPr>
          <p:cNvSpPr txBox="1"/>
          <p:nvPr/>
        </p:nvSpPr>
        <p:spPr>
          <a:xfrm>
            <a:off x="8082423" y="1586222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alto padrão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5868B6-44BB-4182-ADD8-677ACC32FC45}"/>
              </a:ext>
            </a:extLst>
          </p:cNvPr>
          <p:cNvSpPr txBox="1"/>
          <p:nvPr/>
        </p:nvSpPr>
        <p:spPr>
          <a:xfrm>
            <a:off x="4984623" y="1593465"/>
            <a:ext cx="380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máx. HMP</a:t>
            </a:r>
          </a:p>
        </p:txBody>
      </p:sp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5ACF4473-A3EE-4553-8E74-2ED6A19D4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3814304"/>
            <a:ext cx="1422000" cy="931862"/>
          </a:xfrm>
          <a:prstGeom prst="rect">
            <a:avLst/>
          </a:prstGeom>
        </p:spPr>
      </p:pic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DB053CE8-43EA-4CC6-B56D-24E3A315D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2" y="5030198"/>
            <a:ext cx="1422000" cy="1440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97DD8B-3CDC-4A63-967E-FE711FD5C8C2}"/>
              </a:ext>
            </a:extLst>
          </p:cNvPr>
          <p:cNvSpPr txBox="1"/>
          <p:nvPr/>
        </p:nvSpPr>
        <p:spPr>
          <a:xfrm rot="16200000">
            <a:off x="-169717" y="3803184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básico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266C95-BF54-4FDF-A7E4-E0251A2A27AA}"/>
              </a:ext>
            </a:extLst>
          </p:cNvPr>
          <p:cNvSpPr txBox="1"/>
          <p:nvPr/>
        </p:nvSpPr>
        <p:spPr>
          <a:xfrm rot="16200000">
            <a:off x="-243193" y="5273393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CA máximo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84210-E2C9-45A0-AC65-F084206CC581}"/>
              </a:ext>
            </a:extLst>
          </p:cNvPr>
          <p:cNvSpPr txBox="1"/>
          <p:nvPr/>
        </p:nvSpPr>
        <p:spPr>
          <a:xfrm>
            <a:off x="3078022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6FFDC3-F288-4550-8B2F-CDC26CA2A7E6}"/>
              </a:ext>
            </a:extLst>
          </p:cNvPr>
          <p:cNvSpPr txBox="1"/>
          <p:nvPr/>
        </p:nvSpPr>
        <p:spPr>
          <a:xfrm>
            <a:off x="3078021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69C73-C9AB-4907-8DB8-EF2B1800F319}"/>
              </a:ext>
            </a:extLst>
          </p:cNvPr>
          <p:cNvSpPr txBox="1"/>
          <p:nvPr/>
        </p:nvSpPr>
        <p:spPr>
          <a:xfrm>
            <a:off x="6175821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AA819-0FDA-41CA-AA0C-CA454368F30A}"/>
              </a:ext>
            </a:extLst>
          </p:cNvPr>
          <p:cNvSpPr txBox="1"/>
          <p:nvPr/>
        </p:nvSpPr>
        <p:spPr>
          <a:xfrm>
            <a:off x="6175820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BEABD-A48F-4ACE-9D8D-82368636D523}"/>
              </a:ext>
            </a:extLst>
          </p:cNvPr>
          <p:cNvSpPr txBox="1"/>
          <p:nvPr/>
        </p:nvSpPr>
        <p:spPr>
          <a:xfrm>
            <a:off x="9268970" y="4049402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32B4F-6125-49FF-8EDE-2405C693F71A}"/>
              </a:ext>
            </a:extLst>
          </p:cNvPr>
          <p:cNvSpPr txBox="1"/>
          <p:nvPr/>
        </p:nvSpPr>
        <p:spPr>
          <a:xfrm>
            <a:off x="9268969" y="5519613"/>
            <a:ext cx="142151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6</a:t>
            </a:r>
          </a:p>
        </p:txBody>
      </p: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EF4A357C-0109-4BD3-B817-E700835AD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788286"/>
              </p:ext>
            </p:extLst>
          </p:nvPr>
        </p:nvGraphicFramePr>
        <p:xfrm>
          <a:off x="990602" y="2150885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7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56D57DC-829D-4551-9789-B571DEC356C9}"/>
              </a:ext>
            </a:extLst>
          </p:cNvPr>
          <p:cNvSpPr txBox="1"/>
          <p:nvPr/>
        </p:nvSpPr>
        <p:spPr>
          <a:xfrm>
            <a:off x="1045708" y="2134886"/>
            <a:ext cx="1263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básico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51798-4C9E-461E-81CA-752961330C63}"/>
              </a:ext>
            </a:extLst>
          </p:cNvPr>
          <p:cNvSpPr txBox="1"/>
          <p:nvPr/>
        </p:nvSpPr>
        <p:spPr>
          <a:xfrm>
            <a:off x="868280" y="3285204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CA máximo</a:t>
            </a:r>
          </a:p>
        </p:txBody>
      </p:sp>
      <p:pic>
        <p:nvPicPr>
          <p:cNvPr id="13" name="Content Placeholder 15">
            <a:extLst>
              <a:ext uri="{FF2B5EF4-FFF2-40B4-BE49-F238E27FC236}">
                <a16:creationId xmlns:a16="http://schemas.microsoft.com/office/drawing/2014/main" id="{25229224-00A6-4B29-B8A6-A490A06E9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2258067"/>
            <a:ext cx="1080000" cy="707744"/>
          </a:xfrm>
          <a:prstGeom prst="rect">
            <a:avLst/>
          </a:prstGeom>
        </p:spPr>
      </p:pic>
      <p:pic>
        <p:nvPicPr>
          <p:cNvPr id="14" name="Content Placeholder 15">
            <a:extLst>
              <a:ext uri="{FF2B5EF4-FFF2-40B4-BE49-F238E27FC236}">
                <a16:creationId xmlns:a16="http://schemas.microsoft.com/office/drawing/2014/main" id="{7AC3E5DA-A31B-413E-AAD5-ACEDF0C93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71" y="3280123"/>
            <a:ext cx="1080000" cy="1094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8819BA-1651-44D8-BAE5-3B812726AD7C}"/>
              </a:ext>
            </a:extLst>
          </p:cNvPr>
          <p:cNvSpPr txBox="1"/>
          <p:nvPr/>
        </p:nvSpPr>
        <p:spPr>
          <a:xfrm>
            <a:off x="868280" y="4435522"/>
            <a:ext cx="1440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24663-17AA-4BDA-AA19-03C768058DA5}"/>
              </a:ext>
            </a:extLst>
          </p:cNvPr>
          <p:cNvSpPr txBox="1"/>
          <p:nvPr/>
        </p:nvSpPr>
        <p:spPr>
          <a:xfrm>
            <a:off x="470517" y="5585841"/>
            <a:ext cx="1838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% mín HIS + HMP</a:t>
            </a:r>
          </a:p>
        </p:txBody>
      </p:sp>
      <p:pic>
        <p:nvPicPr>
          <p:cNvPr id="17" name="Picture 16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AB87B86-D006-4117-ACD6-F124126E6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4435522"/>
            <a:ext cx="1080000" cy="1094048"/>
          </a:xfrm>
          <a:prstGeom prst="rect">
            <a:avLst/>
          </a:prstGeom>
        </p:spPr>
      </p:pic>
      <p:pic>
        <p:nvPicPr>
          <p:cNvPr id="19" name="Picture 18" descr="A picture containing building, table&#10;&#10;Description automatically generated">
            <a:extLst>
              <a:ext uri="{FF2B5EF4-FFF2-40B4-BE49-F238E27FC236}">
                <a16:creationId xmlns:a16="http://schemas.microsoft.com/office/drawing/2014/main" id="{FB9C1B4F-7C1E-4A5D-89DD-AA7B1A6DD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1" y="5585841"/>
            <a:ext cx="1080000" cy="10940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B8E53C-B703-4CD4-950C-AF62BDDE4F4E}"/>
              </a:ext>
            </a:extLst>
          </p:cNvPr>
          <p:cNvSpPr txBox="1"/>
          <p:nvPr/>
        </p:nvSpPr>
        <p:spPr>
          <a:xfrm>
            <a:off x="4967468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437D9-261B-4770-B04C-E7FDC526A127}"/>
              </a:ext>
            </a:extLst>
          </p:cNvPr>
          <p:cNvSpPr txBox="1"/>
          <p:nvPr/>
        </p:nvSpPr>
        <p:spPr>
          <a:xfrm>
            <a:off x="7320833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DCBCF-E4F2-4F6D-AFA5-67FB58526B33}"/>
              </a:ext>
            </a:extLst>
          </p:cNvPr>
          <p:cNvSpPr txBox="1"/>
          <p:nvPr/>
        </p:nvSpPr>
        <p:spPr>
          <a:xfrm>
            <a:off x="9674197" y="1213634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ZEIS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55E60-E99A-41A9-A8DD-794526C02391}"/>
              </a:ext>
            </a:extLst>
          </p:cNvPr>
          <p:cNvSpPr txBox="1"/>
          <p:nvPr/>
        </p:nvSpPr>
        <p:spPr>
          <a:xfrm>
            <a:off x="4967468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ADDEEB-B195-40E6-A3FD-0E939D93B148}"/>
              </a:ext>
            </a:extLst>
          </p:cNvPr>
          <p:cNvSpPr txBox="1"/>
          <p:nvPr/>
        </p:nvSpPr>
        <p:spPr>
          <a:xfrm>
            <a:off x="7320833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BDDC7-C4FA-4D17-8AE9-C5EEB3347BB9}"/>
              </a:ext>
            </a:extLst>
          </p:cNvPr>
          <p:cNvSpPr txBox="1"/>
          <p:nvPr/>
        </p:nvSpPr>
        <p:spPr>
          <a:xfrm>
            <a:off x="9674197" y="23337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747177-F3FD-4B27-A24D-F8108D4E2645}"/>
              </a:ext>
            </a:extLst>
          </p:cNvPr>
          <p:cNvSpPr txBox="1"/>
          <p:nvPr/>
        </p:nvSpPr>
        <p:spPr>
          <a:xfrm>
            <a:off x="4967468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2,5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A9CC6D-51D6-4706-A3D6-973556B1284A}"/>
              </a:ext>
            </a:extLst>
          </p:cNvPr>
          <p:cNvSpPr txBox="1"/>
          <p:nvPr/>
        </p:nvSpPr>
        <p:spPr>
          <a:xfrm>
            <a:off x="7320833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F5C1A1-52D1-442C-9B65-2B3A58BB33F5}"/>
              </a:ext>
            </a:extLst>
          </p:cNvPr>
          <p:cNvSpPr txBox="1"/>
          <p:nvPr/>
        </p:nvSpPr>
        <p:spPr>
          <a:xfrm>
            <a:off x="9674197" y="348731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D6B25A-BD44-45F7-AA25-1B01A59B3E40}"/>
              </a:ext>
            </a:extLst>
          </p:cNvPr>
          <p:cNvSpPr txBox="1"/>
          <p:nvPr/>
        </p:nvSpPr>
        <p:spPr>
          <a:xfrm>
            <a:off x="4967468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92191C-9A9F-4E3A-9AC7-AE94540B0E05}"/>
              </a:ext>
            </a:extLst>
          </p:cNvPr>
          <p:cNvSpPr txBox="1"/>
          <p:nvPr/>
        </p:nvSpPr>
        <p:spPr>
          <a:xfrm>
            <a:off x="7320833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42266-EE96-44A5-928A-B44EBC52D468}"/>
              </a:ext>
            </a:extLst>
          </p:cNvPr>
          <p:cNvSpPr txBox="1"/>
          <p:nvPr/>
        </p:nvSpPr>
        <p:spPr>
          <a:xfrm>
            <a:off x="9674197" y="462523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BFB63D-6C63-4DDE-B6BD-FE43DF1D133E}"/>
              </a:ext>
            </a:extLst>
          </p:cNvPr>
          <p:cNvSpPr txBox="1"/>
          <p:nvPr/>
        </p:nvSpPr>
        <p:spPr>
          <a:xfrm>
            <a:off x="4967468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6F66A1-3845-4588-AC63-7AAF0D828483}"/>
              </a:ext>
            </a:extLst>
          </p:cNvPr>
          <p:cNvSpPr txBox="1"/>
          <p:nvPr/>
        </p:nvSpPr>
        <p:spPr>
          <a:xfrm>
            <a:off x="7320833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80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C3AB20-E0AE-48B9-8CF8-9EB074EE58BC}"/>
              </a:ext>
            </a:extLst>
          </p:cNvPr>
          <p:cNvSpPr txBox="1"/>
          <p:nvPr/>
        </p:nvSpPr>
        <p:spPr>
          <a:xfrm>
            <a:off x="9674197" y="5763155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70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1FCB6-D6D9-40D9-8E82-F46E0BBD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</a:t>
            </a:r>
          </a:p>
        </p:txBody>
      </p:sp>
    </p:spTree>
    <p:extLst>
      <p:ext uri="{BB962C8B-B14F-4D97-AF65-F5344CB8AC3E}">
        <p14:creationId xmlns:p14="http://schemas.microsoft.com/office/powerpoint/2010/main" val="2319918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, drawing&#10;&#10;Description automatically generated">
            <a:extLst>
              <a:ext uri="{FF2B5EF4-FFF2-40B4-BE49-F238E27FC236}">
                <a16:creationId xmlns:a16="http://schemas.microsoft.com/office/drawing/2014/main" id="{B4DE454D-AD67-494E-9DFD-4C2B8C066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86" y="5193628"/>
            <a:ext cx="1800000" cy="916526"/>
          </a:xfrm>
          <a:prstGeom prst="rect">
            <a:avLst/>
          </a:prstGeom>
        </p:spPr>
      </p:pic>
      <p:pic>
        <p:nvPicPr>
          <p:cNvPr id="6" name="Picture 5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2EDC583F-B935-4A7D-AA09-556598968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86" y="2128784"/>
            <a:ext cx="1800000" cy="916526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6022BB3-D28E-4B41-B1DD-C8F929999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86" y="3661206"/>
            <a:ext cx="1800000" cy="9165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35846FD-9596-4653-9CB6-E14512C1ECAC}"/>
              </a:ext>
            </a:extLst>
          </p:cNvPr>
          <p:cNvSpPr txBox="1"/>
          <p:nvPr/>
        </p:nvSpPr>
        <p:spPr>
          <a:xfrm>
            <a:off x="7526946" y="2325437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37m²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F90912-6BF0-4F69-A51F-E6BE5F48C288}"/>
              </a:ext>
            </a:extLst>
          </p:cNvPr>
          <p:cNvSpPr txBox="1"/>
          <p:nvPr/>
        </p:nvSpPr>
        <p:spPr>
          <a:xfrm>
            <a:off x="7526946" y="3857859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46m²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6C342-ED1F-403D-9BA0-12F35E584192}"/>
              </a:ext>
            </a:extLst>
          </p:cNvPr>
          <p:cNvSpPr txBox="1"/>
          <p:nvPr/>
        </p:nvSpPr>
        <p:spPr>
          <a:xfrm>
            <a:off x="7526946" y="5390281"/>
            <a:ext cx="126306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90m²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7C2BF4-1131-442A-8AFF-5CC9D24C79D0}"/>
              </a:ext>
            </a:extLst>
          </p:cNvPr>
          <p:cNvSpPr txBox="1"/>
          <p:nvPr/>
        </p:nvSpPr>
        <p:spPr>
          <a:xfrm>
            <a:off x="2441694" y="2325437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A4B39-E61C-48E9-85C0-CF90C85E2A7F}"/>
              </a:ext>
            </a:extLst>
          </p:cNvPr>
          <p:cNvSpPr txBox="1"/>
          <p:nvPr/>
        </p:nvSpPr>
        <p:spPr>
          <a:xfrm>
            <a:off x="2441694" y="3857859"/>
            <a:ext cx="126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HMP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EB6603-7E33-42A9-A2DA-7BC35E8EF301}"/>
              </a:ext>
            </a:extLst>
          </p:cNvPr>
          <p:cNvSpPr txBox="1"/>
          <p:nvPr/>
        </p:nvSpPr>
        <p:spPr>
          <a:xfrm>
            <a:off x="1747520" y="5390281"/>
            <a:ext cx="1957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dirty="0"/>
              <a:t>alto padrão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8304B-BFB9-4583-BFB1-3E242938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| área útil</a:t>
            </a:r>
          </a:p>
        </p:txBody>
      </p:sp>
    </p:spTree>
    <p:extLst>
      <p:ext uri="{BB962C8B-B14F-4D97-AF65-F5344CB8AC3E}">
        <p14:creationId xmlns:p14="http://schemas.microsoft.com/office/powerpoint/2010/main" val="3718983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943A4-E920-4686-8CEA-341D55D7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limite de UH propostas?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7CD4F-151B-44CC-BB0F-759E7E95CF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comparar com a situação inicial e focando em HIS</a:t>
                </a:r>
              </a:p>
              <a:p>
                <a:r>
                  <a:rPr lang="pt-BR" dirty="0"/>
                  <a:t>fator limitante é a quantidade de UHs de HIS propostas no período (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pt-BR" i="1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r>
                  <a:rPr lang="pt-BR" dirty="0"/>
                  <a:t>então todas UHs de HIS são realocadas e, se:</a:t>
                </a:r>
              </a:p>
              <a:p>
                <a:endParaRPr lang="pt-BR" dirty="0"/>
              </a:p>
              <a:p>
                <a:pPr lvl="1"/>
                <a:r>
                  <a:rPr lang="pt-BR" dirty="0"/>
                  <a:t>max. HIS</a:t>
                </a:r>
              </a:p>
              <a:p>
                <a:pPr lvl="2"/>
                <a:r>
                  <a:rPr lang="pt-BR" dirty="0"/>
                  <a:t>nenhuma UH de HMP e alto padrão são realocadas</a:t>
                </a:r>
              </a:p>
              <a:p>
                <a:pPr lvl="1"/>
                <a:r>
                  <a:rPr lang="pt-BR" dirty="0"/>
                  <a:t>max. HMP</a:t>
                </a:r>
              </a:p>
              <a:p>
                <a:pPr lvl="2"/>
                <a:r>
                  <a:rPr lang="pt-BR" dirty="0"/>
                  <a:t>HMP de pior acessibilidade é realocado</a:t>
                </a:r>
              </a:p>
              <a:p>
                <a:pPr lvl="2"/>
                <a:r>
                  <a:rPr lang="pt-BR" dirty="0"/>
                  <a:t>nenhuma UH de alto padrão é realocado</a:t>
                </a:r>
              </a:p>
              <a:p>
                <a:pPr lvl="1"/>
                <a:r>
                  <a:rPr lang="pt-BR" dirty="0"/>
                  <a:t>max. alto</a:t>
                </a:r>
              </a:p>
              <a:p>
                <a:pPr lvl="2"/>
                <a:r>
                  <a:rPr lang="pt-BR" dirty="0"/>
                  <a:t>HMP e alto padrão de pior acessibilidade são realocados</a:t>
                </a:r>
              </a:p>
              <a:p>
                <a:pPr lvl="2"/>
                <a:endParaRPr lang="pt-BR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77CD4F-151B-44CC-BB0F-759E7E95CF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AA0CB747-5642-4509-A80D-299BD99D0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446" y="3515278"/>
            <a:ext cx="710755" cy="720000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2340B7F4-3E2F-4F07-9C3C-772680E3D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584" y="4424918"/>
            <a:ext cx="710755" cy="720000"/>
          </a:xfrm>
          <a:prstGeom prst="rect">
            <a:avLst/>
          </a:prstGeom>
        </p:spPr>
      </p:pic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A14FDA5F-138B-45F1-9893-5AD1ADFEED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7583" y="5335025"/>
            <a:ext cx="710755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071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2325F4-05AB-4E80-885C-2854424F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042FA7-AB40-4FCC-8778-78516BF94595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  <a:solidFill>
            <a:schemeClr val="accent3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2E250BA-B30D-4721-BD4A-1F46F4187634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2E250BA-B30D-4721-BD4A-1F46F4187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0634007-ED05-4B86-A2FB-6B8FBC6DA4A0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3517D-EC87-4929-AAE2-CA0EF84CEBC8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5DA094-B64D-46FA-84CA-5F90CBAEC349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14BDBB-5EF8-470B-9518-4B4A53272F6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22">
            <a:extLst>
              <a:ext uri="{FF2B5EF4-FFF2-40B4-BE49-F238E27FC236}">
                <a16:creationId xmlns:a16="http://schemas.microsoft.com/office/drawing/2014/main" id="{ACEF7C3C-5CB0-4F2D-B5FB-D92EB2E46596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2375B1-7679-40B8-BAF2-D9AA912AA3F2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33FC0-5442-45F0-AC8B-C43578392EC2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602547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32325F4-05AB-4E80-885C-2854424F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30" y="3016054"/>
            <a:ext cx="4962916" cy="285293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042FA7-AB40-4FCC-8778-78516BF94595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  <a:solidFill>
            <a:schemeClr val="accent3"/>
          </a:solidFill>
          <a:ln>
            <a:solidFill>
              <a:srgbClr val="A5A5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2E250BA-B30D-4721-BD4A-1F46F4187634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2E250BA-B30D-4721-BD4A-1F46F4187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F0634007-ED05-4B86-A2FB-6B8FBC6DA4A0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83517D-EC87-4929-AAE2-CA0EF84CEBC8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5DA094-B64D-46FA-84CA-5F90CBAEC349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14BDBB-5EF8-470B-9518-4B4A53272F6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22">
            <a:extLst>
              <a:ext uri="{FF2B5EF4-FFF2-40B4-BE49-F238E27FC236}">
                <a16:creationId xmlns:a16="http://schemas.microsoft.com/office/drawing/2014/main" id="{ACEF7C3C-5CB0-4F2D-B5FB-D92EB2E46596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2375B1-7679-40B8-BAF2-D9AA912AA3F2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33FC0-5442-45F0-AC8B-C43578392EC2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pic>
        <p:nvPicPr>
          <p:cNvPr id="14" name="Picture 13" descr="A close up of a window&#10;&#10;Description automatically generated">
            <a:extLst>
              <a:ext uri="{FF2B5EF4-FFF2-40B4-BE49-F238E27FC236}">
                <a16:creationId xmlns:a16="http://schemas.microsoft.com/office/drawing/2014/main" id="{D564811D-F6F6-49E4-830C-06B074B8C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CCBD64-CAC2-41CF-96CA-89D07BD3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E7084D-BE20-4724-B41F-9380B91CD101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FA5BB7-E89E-496F-8D0E-DB27EAAFE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A0B2F1B4-2682-4790-867D-795C733E10B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D9ED89-BADE-4C31-88FE-CE17508C77AE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511554-A25C-4F51-B190-CFED693BB2BE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3F5435-842D-4EC4-9741-92B4DA1BF52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AB1F4C-5AAB-4892-A790-DCD407A656A1}"/>
              </a:ext>
            </a:extLst>
          </p:cNvPr>
          <p:cNvCxnSpPr>
            <a:cxnSpLocks/>
            <a:stCxn id="17" idx="1"/>
            <a:endCxn id="16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5BE67-3EBC-4042-9AED-FDA433833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A5722-24A3-4FD2-B262-107E26D5944D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29FAE-673B-406D-B04E-E93E950739B8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797288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E0D65F-8C42-40C2-9B61-C93407F0C895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9B1399-8346-40B2-8D35-9F5ADAE0DBBD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567203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02CCA-6E80-4EFD-9453-005EACDE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AB1C4-9B82-43AB-8520-28920D35544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FF84457-CAE4-4DA5-88E8-69F20DE6D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9399DC3-3BF2-42D9-A3EC-AA2A3F868445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EFB16D-B9E9-4A1B-83D2-2062E681CFB7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F5C7E-909D-4164-BC58-E80C25D34ACD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31CC3-3765-4715-B872-133BB5114CE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2">
            <a:extLst>
              <a:ext uri="{FF2B5EF4-FFF2-40B4-BE49-F238E27FC236}">
                <a16:creationId xmlns:a16="http://schemas.microsoft.com/office/drawing/2014/main" id="{F4F49B02-3E20-48DD-8F2C-C2E5C6E4031A}"/>
              </a:ext>
            </a:extLst>
          </p:cNvPr>
          <p:cNvCxnSpPr>
            <a:cxnSpLocks/>
            <a:stCxn id="15" idx="1"/>
            <a:endCxn id="14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5913A9-1A04-4B92-AC86-5212BD3673FE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2">
                    <a:lumMod val="10000"/>
                  </a:schemeClr>
                </a:solidFill>
              </a:rPr>
              <a:t>Não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A24541-0650-4C22-958B-0D7E4362F985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1589729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D4E00F-2B73-400A-8588-A20759F02090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B9C9CBC-6676-4C22-B2CE-75FD14E51D5C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DA69DE-835F-4881-BB2F-DC6827D441C0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53DD50-CF03-4D74-8DBD-73B44239A19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FE5B0-97D1-4B81-B426-D86A8A13336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35C377D6-81E5-4CCA-8F95-B98A5191FCB6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094D80-498B-406C-9357-19011BC4DF6A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14355-10F5-4CE6-BB1D-86EAD5AD31CC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412636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6A1C3D-3E62-4806-9C23-882956A3F25C}"/>
              </a:ext>
            </a:extLst>
          </p:cNvPr>
          <p:cNvSpPr txBox="1"/>
          <p:nvPr/>
        </p:nvSpPr>
        <p:spPr>
          <a:xfrm>
            <a:off x="838200" y="1345497"/>
            <a:ext cx="26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focar na alta renda </a:t>
            </a:r>
          </a:p>
        </p:txBody>
      </p:sp>
    </p:spTree>
    <p:extLst>
      <p:ext uri="{BB962C8B-B14F-4D97-AF65-F5344CB8AC3E}">
        <p14:creationId xmlns:p14="http://schemas.microsoft.com/office/powerpoint/2010/main" val="1479549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8AA88-14D3-42BE-A419-0835A99BB61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C3D36AE-13BD-43A7-BB82-03AB0BECC597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C3D36AE-13BD-43A7-BB82-03AB0BECC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8C5D3B9-928A-424B-9C53-6668F2321DCE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B618D3-63C2-46DB-8394-D814AD2ACA11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A3922A-DCB5-494F-B7B8-F4579BE44710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CC004B-FE40-4072-9818-2D3DC8E0C2D3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2">
            <a:extLst>
              <a:ext uri="{FF2B5EF4-FFF2-40B4-BE49-F238E27FC236}">
                <a16:creationId xmlns:a16="http://schemas.microsoft.com/office/drawing/2014/main" id="{A6FD0BA2-7249-487B-87F2-90BE62D9F1A2}"/>
              </a:ext>
            </a:extLst>
          </p:cNvPr>
          <p:cNvCxnSpPr>
            <a:cxnSpLocks/>
            <a:stCxn id="21" idx="1"/>
            <a:endCxn id="2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FEFB00-DFEF-4B1E-9131-FE41646EAFE2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C9C63-F5A1-4E57-BB7C-227BAE7EA058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1345299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E7FF2A0-2010-4017-A73B-C48C0D23282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2EB6D1F-0A82-4604-BE4A-56D1AF1FFF2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82EB6D1F-0A82-4604-BE4A-56D1AF1FF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5B996E42-33BB-45BC-93F9-037F9D93DEA2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D9F5D6-09FC-4FB8-8D15-42C2941079F9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9994FA-7398-4EA3-BB60-E35CF1C11D5A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24FD37-6FB4-4587-8670-3385DDC03AAA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22">
            <a:extLst>
              <a:ext uri="{FF2B5EF4-FFF2-40B4-BE49-F238E27FC236}">
                <a16:creationId xmlns:a16="http://schemas.microsoft.com/office/drawing/2014/main" id="{72CF36BD-2FAB-4B02-B69B-AD438DEAB54A}"/>
              </a:ext>
            </a:extLst>
          </p:cNvPr>
          <p:cNvCxnSpPr>
            <a:cxnSpLocks/>
            <a:stCxn id="31" idx="1"/>
            <a:endCxn id="3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62EF18A-992F-4A36-B0C3-B1355EE0AD07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2">
                    <a:lumMod val="10000"/>
                  </a:schemeClr>
                </a:solidFill>
              </a:rPr>
              <a:t>Não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55A7DE-AFF5-4F74-B5DD-0B75CB7D1440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3120748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D4E00F-2B73-400A-8588-A20759F02090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E70F703-A006-4A62-91B6-97BA92F82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9B9C9CBC-6676-4C22-B2CE-75FD14E51D5C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DA69DE-835F-4881-BB2F-DC6827D441C0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53DD50-CF03-4D74-8DBD-73B44239A196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7FE5B0-97D1-4B81-B426-D86A8A13336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35C377D6-81E5-4CCA-8F95-B98A5191FCB6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094D80-498B-406C-9357-19011BC4DF6A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114355-10F5-4CE6-BB1D-86EAD5AD31CC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203F8E-FD00-448F-B8EF-7F85CF65F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55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EDC2DF-583A-402C-85D9-101FEFCE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98AA88-14D3-42BE-A419-0835A99BB61E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C3D36AE-13BD-43A7-BB82-03AB0BECC597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C3D36AE-13BD-43A7-BB82-03AB0BECC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8C5D3B9-928A-424B-9C53-6668F2321DCE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B618D3-63C2-46DB-8394-D814AD2ACA11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A3922A-DCB5-494F-B7B8-F4579BE44710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CC004B-FE40-4072-9818-2D3DC8E0C2D3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2">
            <a:extLst>
              <a:ext uri="{FF2B5EF4-FFF2-40B4-BE49-F238E27FC236}">
                <a16:creationId xmlns:a16="http://schemas.microsoft.com/office/drawing/2014/main" id="{A6FD0BA2-7249-487B-87F2-90BE62D9F1A2}"/>
              </a:ext>
            </a:extLst>
          </p:cNvPr>
          <p:cNvCxnSpPr>
            <a:cxnSpLocks/>
            <a:stCxn id="21" idx="1"/>
            <a:endCxn id="2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9FEFB00-DFEF-4B1E-9131-FE41646EAFE2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DC9C63-F5A1-4E57-BB7C-227BAE7EA058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07885-40DA-47E7-92A0-ACB424E10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7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/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979CD4-5B69-4A22-BDBF-E98A46380E88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63D72-C524-4BBD-9D0D-7FDF203B8125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2">
                    <a:lumMod val="10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874781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15C7E-7154-4B5E-A6C5-0EECA163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830" y="3374957"/>
            <a:ext cx="4962916" cy="2494031"/>
          </a:xfrm>
          <a:prstGeom prst="rect">
            <a:avLst/>
          </a:prstGeom>
        </p:spPr>
      </p:pic>
      <p:pic>
        <p:nvPicPr>
          <p:cNvPr id="74" name="Picture 73" descr="A close up of a window&#10;&#10;Description automatically generated">
            <a:extLst>
              <a:ext uri="{FF2B5EF4-FFF2-40B4-BE49-F238E27FC236}">
                <a16:creationId xmlns:a16="http://schemas.microsoft.com/office/drawing/2014/main" id="{0426786A-DAB3-4E1B-B63D-B54CBA63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0" y="1449131"/>
            <a:ext cx="1808480" cy="18084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2623BE-4450-4DAB-A15A-DDC08B8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é feita a escolha?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E3A65-6F4C-41F9-B978-0A87389B9179}"/>
              </a:ext>
            </a:extLst>
          </p:cNvPr>
          <p:cNvSpPr/>
          <p:nvPr/>
        </p:nvSpPr>
        <p:spPr>
          <a:xfrm>
            <a:off x="1285858" y="1449131"/>
            <a:ext cx="2700000" cy="900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10000"/>
                  </a:schemeClr>
                </a:solidFill>
              </a:rPr>
              <a:t>seleciono o lote com melhor acessibilidade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/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pt-BR" i="1" smtClean="0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𝑈𝐻</m:t>
                          </m:r>
                        </m:e>
                      </m:nary>
                      <m:r>
                        <a:rPr lang="pt-BR" b="0" i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pt-BR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pt-BR" i="1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accent3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b>
                      </m:sSub>
                    </m:oMath>
                  </m:oMathPara>
                </a14:m>
                <a:endParaRPr lang="pt-BR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AEF26A0-E4E4-408E-9E0D-CB24CC9D7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8" y="3303460"/>
                <a:ext cx="2700000" cy="90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93FF220-6384-46E8-8390-0FC92AE83308}"/>
              </a:ext>
            </a:extLst>
          </p:cNvPr>
          <p:cNvSpPr/>
          <p:nvPr/>
        </p:nvSpPr>
        <p:spPr>
          <a:xfrm>
            <a:off x="2280258" y="5157788"/>
            <a:ext cx="711200" cy="71120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91C6B2-C801-4389-9E3F-83825BC215E3}"/>
              </a:ext>
            </a:extLst>
          </p:cNvPr>
          <p:cNvSpPr/>
          <p:nvPr/>
        </p:nvSpPr>
        <p:spPr>
          <a:xfrm>
            <a:off x="2404006" y="5281536"/>
            <a:ext cx="471324" cy="471324"/>
          </a:xfrm>
          <a:prstGeom prst="ellipse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0E69-B16C-4293-84C1-11F551C1522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35858" y="2349131"/>
            <a:ext cx="0" cy="954329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24B35C9-0D3B-4A36-BCDD-A8B3BFFD10A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2635858" y="4203460"/>
            <a:ext cx="0" cy="954328"/>
          </a:xfrm>
          <a:prstGeom prst="straightConnector1">
            <a:avLst/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64531E-7876-45B5-BD50-BD944A7D4723}"/>
              </a:ext>
            </a:extLst>
          </p:cNvPr>
          <p:cNvCxnSpPr>
            <a:cxnSpLocks/>
            <a:stCxn id="11" idx="1"/>
            <a:endCxn id="10" idx="1"/>
          </p:cNvCxnSpPr>
          <p:nvPr/>
        </p:nvCxnSpPr>
        <p:spPr>
          <a:xfrm rot="10800000">
            <a:off x="1285858" y="1899132"/>
            <a:ext cx="12700" cy="1854329"/>
          </a:xfrm>
          <a:prstGeom prst="bentConnector3">
            <a:avLst>
              <a:gd name="adj1" fmla="val 5775000"/>
            </a:avLst>
          </a:prstGeom>
          <a:ln w="76200">
            <a:solidFill>
              <a:schemeClr val="accent1">
                <a:lumMod val="25000"/>
                <a:lumOff val="75000"/>
              </a:schemeClr>
            </a:solidFill>
            <a:tailEnd type="stealt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7E49ED-AED9-48B0-939B-9EDCD9039CA7}"/>
              </a:ext>
            </a:extLst>
          </p:cNvPr>
          <p:cNvSpPr txBox="1"/>
          <p:nvPr/>
        </p:nvSpPr>
        <p:spPr>
          <a:xfrm>
            <a:off x="599883" y="3303460"/>
            <a:ext cx="68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Não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D7D50-F371-41AE-AF55-7109D3B3F1FC}"/>
              </a:ext>
            </a:extLst>
          </p:cNvPr>
          <p:cNvSpPr txBox="1"/>
          <p:nvPr/>
        </p:nvSpPr>
        <p:spPr>
          <a:xfrm>
            <a:off x="2710783" y="4231997"/>
            <a:ext cx="71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2670734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acessibilidade x segregação | pmcmv | mercado imobiliário | zeis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2667609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acessibilidade x segregação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pmcmv | mercado imobiliário | zeis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395659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9C64C20F-5A7F-4819-BC79-72BA9C053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816" y="1163636"/>
            <a:ext cx="10022114" cy="55117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5EE2A39-0A6F-4183-936F-09FE75B5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acessibilidade - segregação | LISA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9EFCE8A-81F5-4602-8CEA-0B440768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817" y="1163637"/>
            <a:ext cx="10022115" cy="55117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894A0-7A55-41B0-8A79-79024183F2BE}"/>
              </a:ext>
            </a:extLst>
          </p:cNvPr>
          <p:cNvSpPr txBox="1"/>
          <p:nvPr/>
        </p:nvSpPr>
        <p:spPr>
          <a:xfrm>
            <a:off x="838199" y="1345497"/>
            <a:ext cx="342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Moran I: -0,285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alto – baixo no centro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baixo – alto na periferia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578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acessibilidade x segregação | </a:t>
            </a:r>
            <a:r>
              <a:rPr lang="pt-BR" dirty="0"/>
              <a:t>pmcmv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mercado imobiliário | zeis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134556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8EAFCE-81F7-40B4-B18F-E8BAADDB9542}"/>
              </a:ext>
            </a:extLst>
          </p:cNvPr>
          <p:cNvSpPr txBox="1"/>
          <p:nvPr/>
        </p:nvSpPr>
        <p:spPr>
          <a:xfrm>
            <a:off x="838200" y="1345497"/>
            <a:ext cx="263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focar na alta renda </a:t>
            </a:r>
          </a:p>
        </p:txBody>
      </p:sp>
    </p:spTree>
    <p:extLst>
      <p:ext uri="{BB962C8B-B14F-4D97-AF65-F5344CB8AC3E}">
        <p14:creationId xmlns:p14="http://schemas.microsoft.com/office/powerpoint/2010/main" val="2924596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AE158-9B32-4429-B101-D4CA4ABD0F46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pt-BR" dirty="0"/>
              <a:t>faixa 1 na periferia</a:t>
            </a:r>
          </a:p>
          <a:p>
            <a:r>
              <a:rPr lang="pt-BR" dirty="0"/>
              <a:t>faixas 2 e 3 no entorno do centro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504728"/>
            <a:ext cx="6172200" cy="586441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8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EDF9-4AE3-4816-BDDE-42D551A386E6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pt-BR" dirty="0"/>
              <a:t>68% da faixa 1 em baixo-alto</a:t>
            </a:r>
          </a:p>
          <a:p>
            <a:pPr lvl="1"/>
            <a:r>
              <a:rPr lang="pt-BR" dirty="0"/>
              <a:t>principalmente da fase 1</a:t>
            </a:r>
          </a:p>
          <a:p>
            <a:r>
              <a:rPr lang="pt-BR" dirty="0"/>
              <a:t>acima de 85% de faixa 1 em todas as fases têm baixa acessibilidade</a:t>
            </a:r>
          </a:p>
          <a:p>
            <a:r>
              <a:rPr lang="pt-BR" dirty="0"/>
              <a:t>faixas 2 e 3 também estão em baixa acessibilidade e alta segregação (32%)</a:t>
            </a:r>
          </a:p>
          <a:p>
            <a:r>
              <a:rPr lang="pt-BR" dirty="0"/>
              <a:t>melhor acessibilidade, mas ainda com alta segregação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4F628-8240-41F0-A363-4F5D610C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PMCMV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A4D488-7664-4005-9DF0-8350C6844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540375" y="344596"/>
            <a:ext cx="6172200" cy="618468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522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acessibilidade x segregação | pmcmv | </a:t>
            </a:r>
            <a:r>
              <a:rPr lang="pt-BR" dirty="0"/>
              <a:t>mercado imobiliário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zeis | simulação</a:t>
            </a:r>
          </a:p>
        </p:txBody>
      </p:sp>
    </p:spTree>
    <p:extLst>
      <p:ext uri="{BB962C8B-B14F-4D97-AF65-F5344CB8AC3E}">
        <p14:creationId xmlns:p14="http://schemas.microsoft.com/office/powerpoint/2010/main" val="169559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35CEA-50FD-4B15-94E4-7C210BF1A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HMP têm localizações semelhantes às das faixas 2 e 3</a:t>
            </a:r>
          </a:p>
          <a:p>
            <a:r>
              <a:rPr lang="pt-BR" dirty="0"/>
              <a:t>alto padrão no centro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AD012-06C0-49F5-9489-3BECE8AF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do mercado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F55E835-A7D4-4B71-A8CF-C3F62C0D8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586013"/>
            <a:ext cx="6172200" cy="570184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70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23278-BE35-4405-9975-4FCC7E23548A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pt-BR" dirty="0"/>
              <a:t>HIS com piores níveis de acessibilidade</a:t>
            </a:r>
          </a:p>
          <a:p>
            <a:r>
              <a:rPr lang="pt-BR" dirty="0"/>
              <a:t>HMP do MCMV tem melhor localização que os propostos pelo mercado formal</a:t>
            </a:r>
          </a:p>
          <a:p>
            <a:r>
              <a:rPr lang="pt-BR" dirty="0"/>
              <a:t>alto padrão tem melhor localização que todos</a:t>
            </a:r>
          </a:p>
          <a:p>
            <a:r>
              <a:rPr lang="pt-BR" dirty="0"/>
              <a:t>maior desigualdade na segunda fase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F677E-C4E2-4C7B-8A85-9C5D54FE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mercado x PMCMV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3C1BA0F1-19ED-4845-AA77-483210045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0" y="2752077"/>
            <a:ext cx="5290729" cy="3401575"/>
          </a:xfrm>
        </p:spPr>
      </p:pic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6D49B541-E363-48B0-B1B8-A3FF3E796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1110" y="372861"/>
            <a:ext cx="5286722" cy="2379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90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acessibilidade x segregação | pmcmv | mercado imobiliário | </a:t>
            </a:r>
            <a:r>
              <a:rPr lang="pt-BR" dirty="0"/>
              <a:t>zeis 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| simulação</a:t>
            </a:r>
          </a:p>
        </p:txBody>
      </p:sp>
    </p:spTree>
    <p:extLst>
      <p:ext uri="{BB962C8B-B14F-4D97-AF65-F5344CB8AC3E}">
        <p14:creationId xmlns:p14="http://schemas.microsoft.com/office/powerpoint/2010/main" val="862388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F0BA2-7BB6-4A63-98E2-1EE9614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 das ZEIS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378F5F-0A32-43A9-A302-DE1B28E46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337"/>
            <a:ext cx="10515600" cy="473240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894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C379421-C7D0-4C27-83D4-CD7C48483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/>
            <a:r>
              <a:rPr lang="pt-BR" dirty="0"/>
              <a:t>predominância de UHs de alto padrão e HMP em zeis 3 e 2</a:t>
            </a:r>
          </a:p>
          <a:p>
            <a:pPr marL="285750" indent="-285750"/>
            <a:r>
              <a:rPr lang="pt-BR" dirty="0"/>
              <a:t>possibilidade de melhora de localização para HIS e HMP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F0BA2-7BB6-4A63-98E2-1EE96147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das ZEIS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F995A3-7549-4D79-B4FC-D7BDE5623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32B1D414-9496-41A2-A686-FA008556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4388922"/>
            <a:ext cx="5486399" cy="2469078"/>
          </a:xfrm>
          <a:prstGeom prst="rect">
            <a:avLst/>
          </a:prstGeom>
        </p:spPr>
      </p:pic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7CA3C3AF-B78F-413D-B738-DA9D2E7F1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5812" y="1029810"/>
            <a:ext cx="5486399" cy="2469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48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acessibilidade x segregação | pmcmv | mercado imobiliário | zeis | </a:t>
            </a:r>
            <a:r>
              <a:rPr lang="pt-BR" dirty="0"/>
              <a:t>simulação</a:t>
            </a:r>
          </a:p>
        </p:txBody>
      </p:sp>
    </p:spTree>
    <p:extLst>
      <p:ext uri="{BB962C8B-B14F-4D97-AF65-F5344CB8AC3E}">
        <p14:creationId xmlns:p14="http://schemas.microsoft.com/office/powerpoint/2010/main" val="788800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</a:t>
            </a:r>
            <a:endParaRPr lang="pt-BR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89DE1-497D-48DA-AA23-66B67B54508B}"/>
              </a:ext>
            </a:extLst>
          </p:cNvPr>
          <p:cNvSpPr/>
          <p:nvPr/>
        </p:nvSpPr>
        <p:spPr>
          <a:xfrm>
            <a:off x="5820293" y="1808220"/>
            <a:ext cx="5007033" cy="18746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17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8" name="Table 23">
            <a:extLst>
              <a:ext uri="{FF2B5EF4-FFF2-40B4-BE49-F238E27FC236}">
                <a16:creationId xmlns:a16="http://schemas.microsoft.com/office/drawing/2014/main" id="{FF25A85F-220D-4ABC-8FEB-D81F780C5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71166"/>
              </p:ext>
            </p:extLst>
          </p:nvPr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9829784-FB79-46A4-8E05-ABC0DEF03D81}"/>
              </a:ext>
            </a:extLst>
          </p:cNvPr>
          <p:cNvSpPr txBox="1"/>
          <p:nvPr/>
        </p:nvSpPr>
        <p:spPr>
          <a:xfrm>
            <a:off x="838199" y="1345497"/>
            <a:ext cx="2987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demanda induzida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amenidades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localizações “diferenciadas”</a:t>
            </a:r>
          </a:p>
        </p:txBody>
      </p:sp>
    </p:spTree>
    <p:extLst>
      <p:ext uri="{BB962C8B-B14F-4D97-AF65-F5344CB8AC3E}">
        <p14:creationId xmlns:p14="http://schemas.microsoft.com/office/powerpoint/2010/main" val="37681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 </a:t>
            </a:r>
            <a:r>
              <a:rPr lang="pt-BR" sz="2000" dirty="0"/>
              <a:t>primeira fase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89DE1-497D-48DA-AA23-66B67B54508B}"/>
              </a:ext>
            </a:extLst>
          </p:cNvPr>
          <p:cNvSpPr/>
          <p:nvPr/>
        </p:nvSpPr>
        <p:spPr>
          <a:xfrm>
            <a:off x="5811297" y="1952220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F27C2-A38E-424C-ADA0-AA4AD1D8FDA3}"/>
              </a:ext>
            </a:extLst>
          </p:cNvPr>
          <p:cNvSpPr/>
          <p:nvPr/>
        </p:nvSpPr>
        <p:spPr>
          <a:xfrm>
            <a:off x="8422949" y="1952220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46F8A-6680-4F25-A47A-5D5036C20088}"/>
              </a:ext>
            </a:extLst>
          </p:cNvPr>
          <p:cNvSpPr/>
          <p:nvPr/>
        </p:nvSpPr>
        <p:spPr>
          <a:xfrm>
            <a:off x="5811297" y="3254856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6F569D-E775-44DC-8698-BD7BEE1245CB}"/>
              </a:ext>
            </a:extLst>
          </p:cNvPr>
          <p:cNvSpPr/>
          <p:nvPr/>
        </p:nvSpPr>
        <p:spPr>
          <a:xfrm>
            <a:off x="8422949" y="3254856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DA70CE-E75E-4D26-8454-12B9E4437095}"/>
              </a:ext>
            </a:extLst>
          </p:cNvPr>
          <p:cNvSpPr/>
          <p:nvPr/>
        </p:nvSpPr>
        <p:spPr>
          <a:xfrm>
            <a:off x="8422949" y="4557492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4515F3-AF7F-4B93-BFAD-E779753331A3}"/>
              </a:ext>
            </a:extLst>
          </p:cNvPr>
          <p:cNvSpPr/>
          <p:nvPr/>
        </p:nvSpPr>
        <p:spPr>
          <a:xfrm>
            <a:off x="5820294" y="4557492"/>
            <a:ext cx="720000" cy="28800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7718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 primeira fase</a:t>
            </a:r>
          </a:p>
          <a:p>
            <a:pPr lvl="1"/>
            <a:r>
              <a:rPr lang="pt-BR" sz="2400" dirty="0"/>
              <a:t>CA:</a:t>
            </a:r>
            <a:endParaRPr lang="pt-BR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A8B204-9F43-4121-BA80-DAD78E5B00DB}"/>
              </a:ext>
            </a:extLst>
          </p:cNvPr>
          <p:cNvSpPr/>
          <p:nvPr/>
        </p:nvSpPr>
        <p:spPr>
          <a:xfrm>
            <a:off x="5818909" y="800932"/>
            <a:ext cx="5077224" cy="10382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27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 primeira fase</a:t>
            </a:r>
          </a:p>
          <a:p>
            <a:pPr lvl="1"/>
            <a:r>
              <a:rPr lang="pt-BR" sz="2400" dirty="0"/>
              <a:t>CA: </a:t>
            </a:r>
            <a:r>
              <a:rPr lang="pt-BR" sz="2200" dirty="0"/>
              <a:t>máximo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A8B204-9F43-4121-BA80-DAD78E5B00DB}"/>
              </a:ext>
            </a:extLst>
          </p:cNvPr>
          <p:cNvSpPr/>
          <p:nvPr/>
        </p:nvSpPr>
        <p:spPr>
          <a:xfrm>
            <a:off x="8340133" y="1838848"/>
            <a:ext cx="2556000" cy="412150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0754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 primeira fase</a:t>
            </a:r>
          </a:p>
          <a:p>
            <a:pPr lvl="1"/>
            <a:r>
              <a:rPr lang="pt-BR" sz="2400" dirty="0"/>
              <a:t>CA: </a:t>
            </a:r>
            <a:r>
              <a:rPr lang="pt-BR" sz="2200" dirty="0"/>
              <a:t>máximo</a:t>
            </a:r>
          </a:p>
          <a:p>
            <a:pPr lvl="1"/>
            <a:r>
              <a:rPr lang="pt-BR" sz="2400" dirty="0"/>
              <a:t>% de tipo: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A8B204-9F43-4121-BA80-DAD78E5B00DB}"/>
              </a:ext>
            </a:extLst>
          </p:cNvPr>
          <p:cNvSpPr/>
          <p:nvPr/>
        </p:nvSpPr>
        <p:spPr>
          <a:xfrm flipH="1">
            <a:off x="10848108" y="1818409"/>
            <a:ext cx="1136683" cy="406284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9232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C3ADE-DDC6-4134-9F73-5DFD853831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Comparando:</a:t>
            </a:r>
          </a:p>
          <a:p>
            <a:pPr lvl="1"/>
            <a:r>
              <a:rPr lang="pt-BR" sz="2400" dirty="0"/>
              <a:t>fases: primeira fase</a:t>
            </a:r>
          </a:p>
          <a:p>
            <a:pPr lvl="1"/>
            <a:r>
              <a:rPr lang="pt-BR" sz="2400" dirty="0"/>
              <a:t>CA: </a:t>
            </a:r>
            <a:r>
              <a:rPr lang="pt-BR" sz="2200" dirty="0"/>
              <a:t>máximo</a:t>
            </a:r>
          </a:p>
          <a:p>
            <a:pPr lvl="1"/>
            <a:r>
              <a:rPr lang="pt-BR" sz="2400" dirty="0"/>
              <a:t>% de tipo: máx. HMP</a:t>
            </a:r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| cenários</a:t>
            </a:r>
          </a:p>
        </p:txBody>
      </p:sp>
      <p:pic>
        <p:nvPicPr>
          <p:cNvPr id="13" name="Content Placeholder 12" descr="A close up of a map&#10;&#10;Description automatically generated">
            <a:extLst>
              <a:ext uri="{FF2B5EF4-FFF2-40B4-BE49-F238E27FC236}">
                <a16:creationId xmlns:a16="http://schemas.microsoft.com/office/drawing/2014/main" id="{10C3FB8D-5A0F-492E-B534-552AB9AE3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33" y="1523860"/>
            <a:ext cx="6448107" cy="5159421"/>
          </a:xfrm>
        </p:spPr>
      </p:pic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BDDFD775-3254-432E-B10A-4104992AD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2240220"/>
            <a:ext cx="720000" cy="729365"/>
          </a:xfrm>
          <a:prstGeom prst="rect">
            <a:avLst/>
          </a:prstGeom>
        </p:spPr>
      </p:pic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FC1C6141-FB72-4525-BB1C-656FBBA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3500300"/>
            <a:ext cx="720000" cy="729365"/>
          </a:xfrm>
          <a:prstGeom prst="rect">
            <a:avLst/>
          </a:prstGeom>
        </p:spPr>
      </p:pic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6D6377B0-EC79-4DFF-9086-AA5871F8A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795" y="4760381"/>
            <a:ext cx="720000" cy="729365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16E35430-A1FB-4265-B73E-36B813B58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9694" y="1155184"/>
            <a:ext cx="720000" cy="471829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5802A6A-8F82-4A10-86DE-F44F87FA0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0540" y="897648"/>
            <a:ext cx="720000" cy="7293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BA8B204-9F43-4121-BA80-DAD78E5B00DB}"/>
              </a:ext>
            </a:extLst>
          </p:cNvPr>
          <p:cNvSpPr/>
          <p:nvPr/>
        </p:nvSpPr>
        <p:spPr>
          <a:xfrm>
            <a:off x="5456256" y="3245618"/>
            <a:ext cx="5439878" cy="128618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DA927F-5278-46E2-96DF-85C9152708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77612"/>
            <a:ext cx="5085433" cy="228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274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375A3-BF22-43B5-90A6-3AC65C506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medianas dos grupos</a:t>
            </a:r>
          </a:p>
          <a:p>
            <a:r>
              <a:rPr lang="pt-BR" dirty="0"/>
              <a:t>Ginis próximos e Lorenz semelhantes</a:t>
            </a:r>
          </a:p>
          <a:p>
            <a:r>
              <a:rPr lang="pt-BR" dirty="0"/>
              <a:t>os níveis de acessibilidade dos empreendimentos propostos estão pior que os da população alvo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x município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5712D00F-1C5B-49CB-91F7-BB80E687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350837"/>
            <a:ext cx="6172200" cy="6172200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0AAD23F-FD78-4C93-99D0-62ABCAA80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1892"/>
            <a:ext cx="5065986" cy="27861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2984AD-36A0-4899-ACD5-5C9E52F2E5A0}"/>
              </a:ext>
            </a:extLst>
          </p:cNvPr>
          <p:cNvSpPr/>
          <p:nvPr/>
        </p:nvSpPr>
        <p:spPr>
          <a:xfrm>
            <a:off x="7983128" y="342900"/>
            <a:ext cx="1728316" cy="195817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4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375A3-BF22-43B5-90A6-3AC65C506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medianas dos grupos</a:t>
            </a:r>
          </a:p>
          <a:p>
            <a:r>
              <a:rPr lang="pt-BR" dirty="0"/>
              <a:t>Ginis próximos e Lorenz semelhantes</a:t>
            </a:r>
          </a:p>
          <a:p>
            <a:r>
              <a:rPr lang="pt-BR" dirty="0"/>
              <a:t>os níveis de acessibilidade dos empreendimentos propostos estão pior que os da população alvo</a:t>
            </a:r>
          </a:p>
          <a:p>
            <a:r>
              <a:rPr lang="pt-BR" dirty="0"/>
              <a:t>cenário 3 a 6 com melhora de localização para HMP</a:t>
            </a:r>
          </a:p>
          <a:p>
            <a:pPr lvl="1"/>
            <a:r>
              <a:rPr lang="pt-BR" dirty="0"/>
              <a:t>3 e 4 mais próximos ao alto padrão</a:t>
            </a:r>
          </a:p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x município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5712D00F-1C5B-49CB-91F7-BB80E687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350837"/>
            <a:ext cx="6172200" cy="617220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81D376-BA3E-4FE5-83F1-35574A03A9AA}"/>
              </a:ext>
            </a:extLst>
          </p:cNvPr>
          <p:cNvSpPr/>
          <p:nvPr/>
        </p:nvSpPr>
        <p:spPr>
          <a:xfrm>
            <a:off x="10548055" y="3014764"/>
            <a:ext cx="631371" cy="63137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5AC9F9-56EA-4979-8750-475537F00DC7}"/>
              </a:ext>
            </a:extLst>
          </p:cNvPr>
          <p:cNvSpPr/>
          <p:nvPr/>
        </p:nvSpPr>
        <p:spPr>
          <a:xfrm>
            <a:off x="7153387" y="4885432"/>
            <a:ext cx="631371" cy="63137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5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375A3-BF22-43B5-90A6-3AC65C506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medianas dos grupos</a:t>
            </a:r>
          </a:p>
          <a:p>
            <a:r>
              <a:rPr lang="pt-BR" dirty="0"/>
              <a:t>Ginis próximos e Lorenz semelhantes</a:t>
            </a:r>
          </a:p>
          <a:p>
            <a:r>
              <a:rPr lang="pt-BR" dirty="0"/>
              <a:t>os níveis de acessibilidade dos empreendimentos propostos estão pior que os da população alvo</a:t>
            </a:r>
          </a:p>
          <a:p>
            <a:r>
              <a:rPr lang="pt-BR" dirty="0"/>
              <a:t>cenário 3 a 6 com melhora de localização para HMP</a:t>
            </a:r>
          </a:p>
          <a:p>
            <a:pPr lvl="1"/>
            <a:r>
              <a:rPr lang="pt-BR" dirty="0"/>
              <a:t>3 e 4 mais próximos ao alto padrão</a:t>
            </a:r>
          </a:p>
          <a:p>
            <a:pPr lvl="1"/>
            <a:r>
              <a:rPr lang="pt-BR" dirty="0"/>
              <a:t>5 e 6 melhores que o original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DFC0E-E6D9-4AA1-AA52-842551F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 x município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5712D00F-1C5B-49CB-91F7-BB80E6879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5" y="350837"/>
            <a:ext cx="6172200" cy="6172200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881D376-BA3E-4FE5-83F1-35574A03A9AA}"/>
              </a:ext>
            </a:extLst>
          </p:cNvPr>
          <p:cNvSpPr/>
          <p:nvPr/>
        </p:nvSpPr>
        <p:spPr>
          <a:xfrm>
            <a:off x="8708745" y="5452788"/>
            <a:ext cx="309824" cy="30982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4375DE-166E-4E0B-9B21-FF95B1C7CF0C}"/>
              </a:ext>
            </a:extLst>
          </p:cNvPr>
          <p:cNvSpPr/>
          <p:nvPr/>
        </p:nvSpPr>
        <p:spPr>
          <a:xfrm>
            <a:off x="10438736" y="5452788"/>
            <a:ext cx="309824" cy="30982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8135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B6958-D217-4370-8431-ECDAD0B6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discussões finais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65474-918F-4A1D-B8B3-2E76B735B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78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 anchor="ctr"/>
          <a:lstStyle/>
          <a:p>
            <a:r>
              <a:rPr lang="pt-BR" dirty="0"/>
              <a:t>reforçamos as discussões sobre localização dos empreendimentos voltados para baixa renda, nas quais sugerem que os mesmo estão em piores localizações</a:t>
            </a:r>
          </a:p>
          <a:p>
            <a:r>
              <a:rPr lang="pt-BR" dirty="0"/>
              <a:t>HMP do MCMV têm melhores localizações do que os lançados pelo mercado imobiliário comum</a:t>
            </a:r>
          </a:p>
          <a:p>
            <a:r>
              <a:rPr lang="pt-BR" dirty="0"/>
              <a:t>quando comparamos as localizações apenas do mercado, vemos que HIS e HMP se aproximam, enquanto os empreendimentos de alto padrão se destacam pela melhor localização</a:t>
            </a:r>
          </a:p>
          <a:p>
            <a:r>
              <a:rPr lang="pt-BR" dirty="0"/>
              <a:t>das simulações, o uso efetivo das ZEIS reduziria as diferenças de acessibilidade, mas não seria o suficiente para reduzir a desigualdade de acessibilidade do município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5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0A15-19DB-42C6-9640-87FC65E3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cidade caleidoscópica (Abramo, 2007)</a:t>
            </a:r>
          </a:p>
        </p:txBody>
      </p:sp>
      <p:pic>
        <p:nvPicPr>
          <p:cNvPr id="18" name="Content Placeholder 17" descr="A close up of a logo&#10;&#10;Description automatically generated">
            <a:extLst>
              <a:ext uri="{FF2B5EF4-FFF2-40B4-BE49-F238E27FC236}">
                <a16:creationId xmlns:a16="http://schemas.microsoft.com/office/drawing/2014/main" id="{08FD6589-7446-4D50-B893-C800946B7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47" y="1345497"/>
            <a:ext cx="10060706" cy="5148082"/>
          </a:xfrm>
        </p:spPr>
      </p:pic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A6E9003-1E8C-47C9-9120-B67A32EA5F3E}"/>
              </a:ext>
            </a:extLst>
          </p:cNvPr>
          <p:cNvGraphicFramePr>
            <a:graphicFrameLocks noGrp="1"/>
          </p:cNvGraphicFramePr>
          <p:nvPr/>
        </p:nvGraphicFramePr>
        <p:xfrm>
          <a:off x="10090905" y="5121979"/>
          <a:ext cx="1262895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000">
                  <a:extLst>
                    <a:ext uri="{9D8B030D-6E8A-4147-A177-3AD203B41FA5}">
                      <a16:colId xmlns:a16="http://schemas.microsoft.com/office/drawing/2014/main" val="4209859233"/>
                    </a:ext>
                  </a:extLst>
                </a:gridCol>
                <a:gridCol w="956895">
                  <a:extLst>
                    <a:ext uri="{9D8B030D-6E8A-4147-A177-3AD203B41FA5}">
                      <a16:colId xmlns:a16="http://schemas.microsoft.com/office/drawing/2014/main" val="337096220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alta renda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14717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1785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média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54167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350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renda baixa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037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ED6DDC-D1F7-4028-9940-AFA78843D0C7}"/>
              </a:ext>
            </a:extLst>
          </p:cNvPr>
          <p:cNvSpPr txBox="1"/>
          <p:nvPr/>
        </p:nvSpPr>
        <p:spPr>
          <a:xfrm>
            <a:off x="838199" y="1345497"/>
            <a:ext cx="2987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demanda induzida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amenidades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localizações “diferenciadas”</a:t>
            </a:r>
          </a:p>
        </p:txBody>
      </p:sp>
    </p:spTree>
    <p:extLst>
      <p:ext uri="{BB962C8B-B14F-4D97-AF65-F5344CB8AC3E}">
        <p14:creationId xmlns:p14="http://schemas.microsoft.com/office/powerpoint/2010/main" val="40792855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9E618F8-6235-4889-AB47-1EFADFB8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6831C-DBC2-4E9F-8BE7-5E424BDB3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2674034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4800" b="1" dirty="0">
                <a:solidFill>
                  <a:srgbClr val="000000"/>
                </a:solidFill>
              </a:rPr>
              <a:t>Obrigada!</a:t>
            </a: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4A46F-FC9A-4109-954B-C47451571426}"/>
              </a:ext>
            </a:extLst>
          </p:cNvPr>
          <p:cNvSpPr txBox="1"/>
          <p:nvPr/>
        </p:nvSpPr>
        <p:spPr>
          <a:xfrm>
            <a:off x="3657600" y="0"/>
            <a:ext cx="853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Map tiles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Stamen Design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3.0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Data by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OpenStreetMap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under 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SA</a:t>
            </a:r>
            <a:endParaRPr lang="pt-B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22940-B96A-410B-B5C1-D7B6A3C68D7C}"/>
              </a:ext>
            </a:extLst>
          </p:cNvPr>
          <p:cNvSpPr txBox="1"/>
          <p:nvPr/>
        </p:nvSpPr>
        <p:spPr>
          <a:xfrm>
            <a:off x="6652008" y="6099350"/>
            <a:ext cx="5436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O presente trabalho foi realizado com apoio do Conselho Nacional de Desenvolvimento Científico e Tecnológico - CNPq</a:t>
            </a:r>
          </a:p>
        </p:txBody>
      </p:sp>
    </p:spTree>
    <p:extLst>
      <p:ext uri="{BB962C8B-B14F-4D97-AF65-F5344CB8AC3E}">
        <p14:creationId xmlns:p14="http://schemas.microsoft.com/office/powerpoint/2010/main" val="16465690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BR" sz="1600" dirty="0"/>
              <a:t>ABRAMO, P. A cidade COM-FUSA: a mão inoxidável do mercado e a produção da estrutura urbana nas grandes metrópoles latino-americanas. </a:t>
            </a:r>
            <a:r>
              <a:rPr lang="pt-BR" sz="1600" i="1" dirty="0"/>
              <a:t>Revista Brasileira de Estudos Urbanos e Regionais</a:t>
            </a:r>
            <a:r>
              <a:rPr lang="pt-BR" sz="1600" dirty="0"/>
              <a:t>, v. 9, n. 2, p. 25, 11 2007. ISSN 2317-1529. </a:t>
            </a:r>
          </a:p>
          <a:p>
            <a:pPr marL="0" indent="0">
              <a:buNone/>
            </a:pPr>
            <a:r>
              <a:rPr lang="pt-BR" sz="1600" dirty="0"/>
              <a:t>AMORE, C. S. “Minha Casa Minha Vida” para iniciantes. In: AMORE, C. S.; SHIMBO, L. Z.; RUFIN, M. B. C. (Ed.). </a:t>
            </a:r>
            <a:r>
              <a:rPr lang="pt-BR" sz="1600" i="1" dirty="0"/>
              <a:t>Minha casa... e a cidade? Avaliação do programa minha casa minha vida em seis estados brasileiros</a:t>
            </a:r>
            <a:r>
              <a:rPr lang="pt-BR" sz="1600" dirty="0"/>
              <a:t>. 1. ed. Rio de Janeiro: Letra Capital, 2015. cap. 1, p. 11–27.</a:t>
            </a:r>
          </a:p>
          <a:p>
            <a:pPr marL="0" indent="0">
              <a:buNone/>
            </a:pPr>
            <a:r>
              <a:rPr lang="pt-BR" sz="1600" dirty="0"/>
              <a:t>BONDUKI, N. </a:t>
            </a:r>
            <a:r>
              <a:rPr lang="pt-BR" sz="1600" i="1" dirty="0"/>
              <a:t>Os pioneiros da habitação social: volume 01</a:t>
            </a:r>
            <a:r>
              <a:rPr lang="pt-BR" sz="1600" dirty="0"/>
              <a:t>. 1. ed. São Paulo: Editora Unesp: Edições Sesc São Paulo, 2014.</a:t>
            </a:r>
          </a:p>
          <a:p>
            <a:pPr marL="0" indent="0">
              <a:buNone/>
            </a:pPr>
            <a:r>
              <a:rPr lang="pt-BR" sz="1600" dirty="0"/>
              <a:t>CAMPOS, P. R.; MENDONÇA, J. G. d. Estrutura socioespacial e produção habitacional na Região Metropolitana de Belo Horizonte: novas tendências. In: CARDOSO, A. L. (Ed.). </a:t>
            </a:r>
            <a:r>
              <a:rPr lang="pt-BR" sz="1600" i="1" dirty="0"/>
              <a:t>O Programa Minha Casa Minha Vida e seus Efeitos Territoriais</a:t>
            </a:r>
            <a:r>
              <a:rPr lang="pt-BR" sz="1600" dirty="0"/>
              <a:t>. Rio de Janeiro: Letra Capital, 2013. p. 67–91.</a:t>
            </a:r>
          </a:p>
          <a:p>
            <a:pPr marL="0" indent="0">
              <a:buNone/>
            </a:pPr>
            <a:r>
              <a:rPr lang="pt-BR" sz="1600" dirty="0"/>
              <a:t>CARDOSO, A. L.; ARAGÃO, T. A.; ARAUJO, F. D. S. </a:t>
            </a:r>
            <a:r>
              <a:rPr lang="pt-BR" sz="1600" i="1" dirty="0"/>
              <a:t>Habitação De Interesse Social: Política Ou Mercado? Reflexos Sobre a Construção Do Espaço Metropolitano</a:t>
            </a:r>
            <a:r>
              <a:rPr lang="pt-BR" sz="1600" dirty="0"/>
              <a:t>. Rio de Janeiro: [s.n.], 2011. 1–21 p. </a:t>
            </a:r>
          </a:p>
          <a:p>
            <a:pPr marL="0" indent="0">
              <a:buNone/>
            </a:pPr>
            <a:r>
              <a:rPr lang="en-US" sz="1600" dirty="0"/>
              <a:t>DEÁK, C. </a:t>
            </a:r>
            <a:r>
              <a:rPr lang="en-US" sz="1600" i="1" dirty="0"/>
              <a:t>Rent Theory and the Price of Urban Land - Spatial organization in a capitalist </a:t>
            </a:r>
            <a:r>
              <a:rPr lang="pt-BR" sz="1600" i="1" dirty="0"/>
              <a:t>economy</a:t>
            </a:r>
            <a:r>
              <a:rPr lang="pt-BR" sz="1600" dirty="0"/>
              <a:t>. 289 p. Tese (Doutorado) — Cambridge, 1985.</a:t>
            </a:r>
          </a:p>
          <a:p>
            <a:pPr marL="0" indent="0">
              <a:buNone/>
            </a:pPr>
            <a:r>
              <a:rPr lang="en-US" sz="1600" dirty="0"/>
              <a:t>FEITOSA, F. F. et al. Global and local spatial indices of urban segregation. </a:t>
            </a:r>
            <a:r>
              <a:rPr lang="en-US" sz="1600" i="1" dirty="0"/>
              <a:t>International</a:t>
            </a:r>
          </a:p>
          <a:p>
            <a:pPr marL="0" indent="0">
              <a:buNone/>
            </a:pPr>
            <a:r>
              <a:rPr lang="en-US" sz="1600" i="1" dirty="0"/>
              <a:t>Journal of Geographical Information Science</a:t>
            </a:r>
            <a:r>
              <a:rPr lang="en-US" sz="1600" dirty="0"/>
              <a:t>, v. 21, n. 3, p. 299–323, 2007. ISSN </a:t>
            </a:r>
            <a:r>
              <a:rPr lang="pt-BR" sz="1600" dirty="0"/>
              <a:t>1365-8816.</a:t>
            </a:r>
          </a:p>
          <a:p>
            <a:pPr marL="0" indent="0">
              <a:buNone/>
            </a:pPr>
            <a:r>
              <a:rPr lang="pt-BR" sz="1600" dirty="0"/>
              <a:t>FERREIRA, J. S. W. Minha Casa, Minha Vida: Notas sobre a Responsabilidade Coletiva de um Desastre Urbano. In: </a:t>
            </a:r>
            <a:r>
              <a:rPr lang="pt-BR" sz="1600" i="1" dirty="0"/>
              <a:t>ENANPUR</a:t>
            </a:r>
            <a:r>
              <a:rPr lang="pt-BR" sz="1600" dirty="0"/>
              <a:t>. [S.l.: s.n.], 2015. p. 1–11.</a:t>
            </a:r>
          </a:p>
          <a:p>
            <a:pPr marL="0" indent="0">
              <a:buNone/>
            </a:pPr>
            <a:r>
              <a:rPr lang="pt-BR" sz="1600" dirty="0"/>
              <a:t>HADDAD, E.; MEYER, J. F. P. Condições Habitacionais e distribuição de renda: evidências no caso de São Paulo. In: </a:t>
            </a:r>
            <a:r>
              <a:rPr lang="pt-BR" sz="1600" i="1" dirty="0"/>
              <a:t>VII LARES</a:t>
            </a:r>
            <a:r>
              <a:rPr lang="pt-BR" sz="1600" dirty="0"/>
              <a:t>. São Paulo: [s.n.], 2007. p. 1–11.</a:t>
            </a:r>
          </a:p>
          <a:p>
            <a:pPr marL="0" indent="0">
              <a:buNone/>
            </a:pPr>
            <a:r>
              <a:rPr lang="pt-BR" sz="1600" dirty="0"/>
              <a:t>HADDAD, E. et al. O mercado imobiliário antecipa as alterações na estrutura dos bairros? Evidências do caso de São Paulo. In: </a:t>
            </a:r>
            <a:r>
              <a:rPr lang="pt-BR" sz="1600" i="1" dirty="0"/>
              <a:t>V LARES</a:t>
            </a:r>
            <a:r>
              <a:rPr lang="pt-BR" sz="1600" dirty="0"/>
              <a:t>. São Paulo: [s.n.], 2005. p. 1–10.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4325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BR" sz="1600" dirty="0"/>
              <a:t>LIMA, J. J. et al. Estratégias de produção habitacional de interesse social através do PMCMC na Região Metropolitana de Belém e no sudeste do Pará. In: AMORE, C. S.; SHIMBO, L. Z.; RUFINO, M. B. C. (Ed.). </a:t>
            </a:r>
            <a:r>
              <a:rPr lang="pt-BR" sz="1600" i="1" dirty="0"/>
              <a:t>Minha casa... e a cidade? Avaliação do programa minha casa minha vida em seis estados brasileiros</a:t>
            </a:r>
            <a:r>
              <a:rPr lang="pt-BR" sz="1600" dirty="0"/>
              <a:t>. 1. ed. Rio de Janeiro: Letra Capital, 2015. cap. 13, p. 353–390.</a:t>
            </a:r>
          </a:p>
          <a:p>
            <a:pPr marL="0" indent="0">
              <a:buNone/>
            </a:pPr>
            <a:r>
              <a:rPr lang="pt-BR" sz="1600" dirty="0"/>
              <a:t>MARQUES, E.; RODRIGUES, L. O Programa Minha Casa Minha Vida na metrópole paulistana: atendimento habitacional e padrões de segregação. </a:t>
            </a:r>
            <a:r>
              <a:rPr lang="pt-BR" sz="1600" i="1" dirty="0"/>
              <a:t>Revista Brasileira de Estudos Urbanos e Regionais</a:t>
            </a:r>
            <a:r>
              <a:rPr lang="pt-BR" sz="1600" dirty="0"/>
              <a:t>, v. 15, n. 2, p. 159–177, 2013.</a:t>
            </a:r>
          </a:p>
          <a:p>
            <a:pPr marL="0" indent="0">
              <a:buNone/>
            </a:pPr>
            <a:r>
              <a:rPr lang="en-US" sz="1600" dirty="0"/>
              <a:t>PÁEZ, A.; SCOTT, D. M.; MORENCY, C. Measuring accessibility: Positive and normative implementations of various accessibility indicators. </a:t>
            </a:r>
            <a:r>
              <a:rPr lang="en-US" sz="1600" i="1" dirty="0"/>
              <a:t>Journal of Transport </a:t>
            </a:r>
            <a:r>
              <a:rPr lang="pt-BR" sz="1600" i="1" dirty="0"/>
              <a:t>Geography</a:t>
            </a:r>
            <a:r>
              <a:rPr lang="pt-BR" sz="1600" dirty="0"/>
              <a:t>, Elsevier Ltd, v. 25, p. 141–153, 2012. ISSN 09666923. </a:t>
            </a:r>
          </a:p>
          <a:p>
            <a:pPr marL="0" indent="0">
              <a:buNone/>
            </a:pPr>
            <a:r>
              <a:rPr lang="pt-BR" sz="1600" dirty="0"/>
              <a:t>PEQUENO, R.; FREITAS, C. Programa Minha Casa Minha Vida em Fortaleza: Primeiros Resultados. In: Adau (Ed.). </a:t>
            </a:r>
            <a:r>
              <a:rPr lang="pt-BR" sz="1600" i="1" dirty="0"/>
              <a:t>O Programa Minha Casa Minha Vida e seus Efeitos Territoriais</a:t>
            </a:r>
            <a:r>
              <a:rPr lang="pt-BR" sz="1600" dirty="0"/>
              <a:t>. Rio de Janeiro: Letra Capital, 2013. p. 115–142.</a:t>
            </a:r>
          </a:p>
          <a:p>
            <a:pPr marL="0" indent="0">
              <a:buNone/>
            </a:pPr>
            <a:r>
              <a:rPr lang="pt-BR" sz="1600" dirty="0"/>
              <a:t>PEQUENO, R.; ROSA, S. V. Inserção urbana e segregação espacial: análise do Programa Minha Casa Minha Vida em Fortaleza. In: AMORE, C. S.; SHIMBO, L. Z.; RUFINO, M. B. C. (Ed.). </a:t>
            </a:r>
            <a:r>
              <a:rPr lang="pt-BR" sz="1600" i="1" dirty="0"/>
              <a:t>Minha casa... e a cidade? Avaliação do programa minha casa minha vida em seis estados brasileiros</a:t>
            </a:r>
            <a:r>
              <a:rPr lang="pt-BR" sz="1600" dirty="0"/>
              <a:t>. 1. ed. Rio de Janeiro: Letra Capital, 2015. cap. 6, p. 131–164.</a:t>
            </a:r>
          </a:p>
          <a:p>
            <a:pPr marL="0" indent="0">
              <a:buNone/>
            </a:pPr>
            <a:r>
              <a:rPr lang="pt-BR" sz="1600" dirty="0"/>
              <a:t>ROLNIK, R. et al. O Programa Minha Casa Minha Vida nas regiões metropolitanas de São Paulo e Campinas: aspectos socioespaciais e segregação. </a:t>
            </a:r>
            <a:r>
              <a:rPr lang="pt-BR" sz="1600" i="1" dirty="0"/>
              <a:t>Cadernos Metrópole</a:t>
            </a:r>
            <a:r>
              <a:rPr lang="pt-BR" sz="1600" dirty="0"/>
              <a:t>, v. 17, n. 33, p. 127–154, 2015. </a:t>
            </a:r>
          </a:p>
          <a:p>
            <a:pPr marL="0" indent="0">
              <a:buNone/>
            </a:pPr>
            <a:r>
              <a:rPr lang="pt-BR" sz="1600" dirty="0"/>
              <a:t>RUFINO, M. B. C. et al. A produção do Programa PMCMV na Baixada Santista: habitação de interesse social ou negócio imobiliário? In: AMORE, C. S.; SHIMBO, L. Z.; RUFIN, M. B. C. (Ed.). </a:t>
            </a:r>
            <a:r>
              <a:rPr lang="pt-BR" sz="1600" i="1" dirty="0"/>
              <a:t>Minha casa... e a cidade? Avaliação do programa minha casa minha vida em seis estados brasileirosa</a:t>
            </a:r>
            <a:r>
              <a:rPr lang="pt-BR" sz="1600" dirty="0"/>
              <a:t>. 1. ed. Rio de Janeiro: Letra Capital, 2015. cap. 5, p. 103–130.</a:t>
            </a:r>
          </a:p>
          <a:p>
            <a:pPr marL="0" indent="0">
              <a:buNone/>
            </a:pPr>
            <a:r>
              <a:rPr lang="pt-BR" sz="1600" dirty="0"/>
              <a:t>São Paulo (cidade). </a:t>
            </a:r>
            <a:r>
              <a:rPr lang="pt-BR" sz="1600" i="1" dirty="0"/>
              <a:t>Revisão do Plano Diretor Estratégico Habitação</a:t>
            </a:r>
            <a:r>
              <a:rPr lang="pt-BR" sz="1600" dirty="0"/>
              <a:t>. São Paulo: [s.n.], 2013. </a:t>
            </a:r>
          </a:p>
          <a:p>
            <a:pPr marL="0" indent="0">
              <a:buNone/>
            </a:pPr>
            <a:r>
              <a:rPr lang="pt-BR" sz="1600" dirty="0"/>
              <a:t>São Paulo (cidade). </a:t>
            </a:r>
            <a:r>
              <a:rPr lang="pt-BR" sz="1600" i="1" dirty="0"/>
              <a:t>Plano Diretor Estratégico do Município de São Paulo, Lei no 16.050/14 - Texto da lei ilustrado</a:t>
            </a:r>
            <a:r>
              <a:rPr lang="pt-BR" sz="1600" dirty="0"/>
              <a:t>. 2014. 229 p. </a:t>
            </a:r>
          </a:p>
          <a:p>
            <a:pPr marL="0" indent="0">
              <a:buNone/>
            </a:pPr>
            <a:r>
              <a:rPr lang="pt-BR" sz="1600" dirty="0"/>
              <a:t>SANTORO, P. F. O redesenho dos instrumentos urbanísticos e a equação (im)possível da garantia de rentabilidade da terra e do direito à cidade nos projetos urbanos. In: </a:t>
            </a:r>
            <a:r>
              <a:rPr lang="pt-BR" sz="1600" i="1" dirty="0"/>
              <a:t>ENANPUR</a:t>
            </a:r>
            <a:r>
              <a:rPr lang="pt-BR" sz="1600" dirty="0"/>
              <a:t>. Belo Horizonte: [s.n.], 2015. p. 1–16.</a:t>
            </a:r>
          </a:p>
          <a:p>
            <a:pPr marL="0" indent="0">
              <a:buNone/>
            </a:pPr>
            <a:r>
              <a:rPr lang="en-US" sz="1600" dirty="0"/>
              <a:t>SHEN, Q. Location characteristics of inner-city neighborhoods and employment accessibility of low-wage workers. </a:t>
            </a:r>
            <a:r>
              <a:rPr lang="en-US" sz="1600" i="1" dirty="0"/>
              <a:t>Environment and Planning B: Planning and Design</a:t>
            </a:r>
            <a:r>
              <a:rPr lang="en-US" sz="1600" dirty="0"/>
              <a:t>, </a:t>
            </a:r>
            <a:r>
              <a:rPr lang="pt-BR" sz="1600" dirty="0"/>
              <a:t>SAGE PublicationsSage UK: London, England, v. 25, n. 3, p. 345–365, 11 1998. ISSN 02658135.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2335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958402-D5BA-4925-BEAA-FC128872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3"/>
            <a:ext cx="10515600" cy="64928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1600" dirty="0"/>
              <a:t>SIGOLO, L. M. A nova cartografia da segregação socioespacial na metrópole paulistana. In: O boom imobiliário na metrópole paulistana: o avanço do mercado formal sobre a periferia e a nova cartografia da segregação socioespacial. São Paulo: FAUUSP, 2014. cap. 5, p. 255–279.</a:t>
            </a:r>
          </a:p>
          <a:p>
            <a:pPr marL="0" indent="0">
              <a:buNone/>
            </a:pPr>
            <a:r>
              <a:rPr lang="it-IT" sz="1600" dirty="0"/>
              <a:t>SINGER, P. O Uso do Solo Urbano da Economia Capitalista. In: MARICATO, E. (Ed.). </a:t>
            </a:r>
            <a:r>
              <a:rPr lang="pt-BR" sz="1600" dirty="0"/>
              <a:t>A produção capitalista da casa (e da cidade) no Brasil industrial. 2. ed. São Paulo: </a:t>
            </a:r>
            <a:r>
              <a:rPr lang="it-IT" sz="1600" dirty="0"/>
              <a:t>Alfa-Omega, 1982. cap. 1, p. 21–36.</a:t>
            </a:r>
          </a:p>
          <a:p>
            <a:pPr marL="0" indent="0">
              <a:buNone/>
            </a:pPr>
            <a:r>
              <a:rPr lang="it-IT" sz="1600" dirty="0"/>
              <a:t>SIQUEIRA-GAY, J.; GALLARDO, A. L. C. F.; GIANNOTTI, M. Integrating socioenvironmental </a:t>
            </a:r>
            <a:r>
              <a:rPr lang="en-US" sz="1600" dirty="0"/>
              <a:t>spatial information to support housing plans. Cities, v. 91, p. 106–115, 8 </a:t>
            </a:r>
            <a:r>
              <a:rPr lang="pt-BR" sz="1600" dirty="0"/>
              <a:t>2019. ISSN 02642751.</a:t>
            </a:r>
          </a:p>
          <a:p>
            <a:pPr marL="0" indent="0">
              <a:buNone/>
            </a:pPr>
            <a:r>
              <a:rPr lang="pt-BR" sz="1600" dirty="0"/>
              <a:t>VILLAÇA, F. Espaço intra-urbano no Brasil. São Paulo: Studio Nobel:FAPESP:Lincoln Institute, 2001. 391 p.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9E58E1-37C3-446D-8586-4BFAF5E592ED}"/>
              </a:ext>
            </a:extLst>
          </p:cNvPr>
          <p:cNvSpPr/>
          <p:nvPr/>
        </p:nvSpPr>
        <p:spPr>
          <a:xfrm>
            <a:off x="0" y="182563"/>
            <a:ext cx="360000" cy="6492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410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8.3|16.9|8.1|9.5|2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2.2|19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7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6.4|15.5|13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3|8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7.8|27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7.8|27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3|0.2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1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9.4|6.3|19.4|42.6|1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5.7|6.1|6.4|37.9|5.1|34.4|18.6|34.6|1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4|3.8|4.1|6.5|5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20.7|6.1|3.9|1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|2.8|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2|0.9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B0743"/>
      </a:dk1>
      <a:lt1>
        <a:srgbClr val="FFFFFF"/>
      </a:lt1>
      <a:dk2>
        <a:srgbClr val="0B0743"/>
      </a:dk2>
      <a:lt2>
        <a:srgbClr val="E1E1E1"/>
      </a:lt2>
      <a:accent1>
        <a:srgbClr val="0B0743"/>
      </a:accent1>
      <a:accent2>
        <a:srgbClr val="DC7C20"/>
      </a:accent2>
      <a:accent3>
        <a:srgbClr val="E1E1E1"/>
      </a:accent3>
      <a:accent4>
        <a:srgbClr val="F4CF56"/>
      </a:accent4>
      <a:accent5>
        <a:srgbClr val="095563"/>
      </a:accent5>
      <a:accent6>
        <a:srgbClr val="CA1D45"/>
      </a:accent6>
      <a:hlink>
        <a:srgbClr val="4472C4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4216</Words>
  <Application>Microsoft Office PowerPoint</Application>
  <PresentationFormat>Widescreen</PresentationFormat>
  <Paragraphs>560</Paragraphs>
  <Slides>93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Cambria Math</vt:lpstr>
      <vt:lpstr>Gill Sans MT</vt:lpstr>
      <vt:lpstr>Office Theme</vt:lpstr>
      <vt:lpstr>As ZEIS e o acesso à cidade:  o impacto das ZEIS na desigualdade da habitação por promoção privada em São Paulo</vt:lpstr>
      <vt:lpstr>PowerPoint Presentation</vt:lpstr>
      <vt:lpstr>contextualização</vt:lpstr>
      <vt:lpstr>contextualização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cidade caleidoscópica (Abramo, 2007)</vt:lpstr>
      <vt:lpstr>mercado imobiliário em SP</vt:lpstr>
      <vt:lpstr>Minha Casa Minha Vida</vt:lpstr>
      <vt:lpstr>localização do MCMV</vt:lpstr>
      <vt:lpstr>contextualização</vt:lpstr>
      <vt:lpstr>As ZEIS “são porções do território destinadas, predominantemente, à moradia digna para a população de baixa renda”</vt:lpstr>
      <vt:lpstr>uso das zeis</vt:lpstr>
      <vt:lpstr>uso das zeis</vt:lpstr>
      <vt:lpstr>Produção de HIS e HMP</vt:lpstr>
      <vt:lpstr>Objetivo</vt:lpstr>
      <vt:lpstr>metodologia</vt:lpstr>
      <vt:lpstr>metodologia</vt:lpstr>
      <vt:lpstr>localização é o resultado do espaço produzido e que possibilita o deslocamento e o acesso à cidade</vt:lpstr>
      <vt:lpstr>acessibilidade é o “potencial de alcançar oportunidades espacialmente distribuídas”,  relacionando informações de uso do solo e de transporte </vt:lpstr>
      <vt:lpstr>acessibilidade acumulada</vt:lpstr>
      <vt:lpstr>decisões | acessibilidade</vt:lpstr>
      <vt:lpstr>habitação de baixa renda fica em piores localizações e então reforça a segregação urbana</vt:lpstr>
      <vt:lpstr>segregação urbana é um indicador do nível de separação entre grupos sociais no espaço</vt:lpstr>
      <vt:lpstr>decisão | segregação</vt:lpstr>
      <vt:lpstr>isolamento</vt:lpstr>
      <vt:lpstr>isolamento</vt:lpstr>
      <vt:lpstr>isolamento</vt:lpstr>
      <vt:lpstr>isolamento</vt:lpstr>
      <vt:lpstr>metodologia</vt:lpstr>
      <vt:lpstr>o lote</vt:lpstr>
      <vt:lpstr>quanto podemos aproveitar?</vt:lpstr>
      <vt:lpstr>1º parâmetro: CA</vt:lpstr>
      <vt:lpstr>como vamos aproveitar?</vt:lpstr>
      <vt:lpstr>como vamos aproveitar?</vt:lpstr>
      <vt:lpstr>como vamos aproveitar?</vt:lpstr>
      <vt:lpstr>2º parâmetro: % de cada tipo </vt:lpstr>
      <vt:lpstr>cenários</vt:lpstr>
      <vt:lpstr>parâmetros</vt:lpstr>
      <vt:lpstr>parâmetros | área útil</vt:lpstr>
      <vt:lpstr>qual é o limite de UH propostas?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como é feita a escolha?</vt:lpstr>
      <vt:lpstr>resultados</vt:lpstr>
      <vt:lpstr>resultados</vt:lpstr>
      <vt:lpstr>acessibilidade - segregação | LISA</vt:lpstr>
      <vt:lpstr>resultados</vt:lpstr>
      <vt:lpstr>inserção do PMCMV</vt:lpstr>
      <vt:lpstr>inserção do PMCMV</vt:lpstr>
      <vt:lpstr>resultados</vt:lpstr>
      <vt:lpstr>inserção do mercado</vt:lpstr>
      <vt:lpstr>mercado x PMCMV</vt:lpstr>
      <vt:lpstr>resultados</vt:lpstr>
      <vt:lpstr>inserção das ZEIS</vt:lpstr>
      <vt:lpstr>uso das ZEIS</vt:lpstr>
      <vt:lpstr>resultados</vt:lpstr>
      <vt:lpstr>simulação | cenários</vt:lpstr>
      <vt:lpstr>simulação | cenários</vt:lpstr>
      <vt:lpstr>simulação | cenários</vt:lpstr>
      <vt:lpstr>simulação | cenários</vt:lpstr>
      <vt:lpstr>simulação | cenários</vt:lpstr>
      <vt:lpstr>simulação | cenários</vt:lpstr>
      <vt:lpstr>cenários x município</vt:lpstr>
      <vt:lpstr>cenários x município</vt:lpstr>
      <vt:lpstr>cenários x município</vt:lpstr>
      <vt:lpstr>discussões finais</vt:lpstr>
      <vt:lpstr>PowerPoint Presentation</vt:lpstr>
      <vt:lpstr>Obrigada!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ZEIS e o acesso à cidade: o impacto das ZEIS na desigualdade da habitação por promoção privada em São Paulo</dc:title>
  <dc:creator>Beatriz Moura dos Santos</dc:creator>
  <cp:lastModifiedBy>Beatriz Moura dos Santos</cp:lastModifiedBy>
  <cp:revision>110</cp:revision>
  <dcterms:created xsi:type="dcterms:W3CDTF">2020-05-24T21:11:21Z</dcterms:created>
  <dcterms:modified xsi:type="dcterms:W3CDTF">2020-06-02T18:02:50Z</dcterms:modified>
</cp:coreProperties>
</file>